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audio1.wav" ContentType="audio/x-wav"/>
  <Override PartName="/ppt/media/audio2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6" r:id="rId2"/>
    <p:sldId id="284" r:id="rId3"/>
    <p:sldId id="281" r:id="rId4"/>
    <p:sldId id="282" r:id="rId5"/>
    <p:sldId id="283" r:id="rId6"/>
    <p:sldId id="285" r:id="rId7"/>
    <p:sldId id="286" r:id="rId8"/>
    <p:sldId id="287" r:id="rId9"/>
    <p:sldId id="288" r:id="rId10"/>
    <p:sldId id="257" r:id="rId11"/>
    <p:sldId id="259" r:id="rId12"/>
    <p:sldId id="260" r:id="rId13"/>
    <p:sldId id="261" r:id="rId14"/>
    <p:sldId id="262" r:id="rId15"/>
    <p:sldId id="263" r:id="rId16"/>
    <p:sldId id="274" r:id="rId17"/>
    <p:sldId id="278" r:id="rId18"/>
    <p:sldId id="265" r:id="rId19"/>
    <p:sldId id="267" r:id="rId20"/>
    <p:sldId id="266" r:id="rId21"/>
    <p:sldId id="269" r:id="rId22"/>
    <p:sldId id="270" r:id="rId23"/>
    <p:sldId id="271" r:id="rId24"/>
    <p:sldId id="277" r:id="rId25"/>
    <p:sldId id="272" r:id="rId26"/>
    <p:sldId id="273" r:id="rId27"/>
  </p:sldIdLst>
  <p:sldSz cx="12192000" cy="6858000"/>
  <p:notesSz cx="6858000" cy="9144000"/>
  <p:custShowLst>
    <p:custShow name="jerardo aurkezpena" id="0">
      <p:sldLst>
        <p:sld r:id="rId2"/>
        <p:sld r:id="rId11"/>
        <p:sld r:id="rId12"/>
        <p:sld r:id="rId13"/>
        <p:sld r:id="rId14"/>
        <p:sld r:id="rId15"/>
        <p:sld r:id="rId16"/>
        <p:sld r:id="rId19"/>
        <p:sld r:id="rId20"/>
        <p:sld r:id="rId21"/>
        <p:sld r:id="rId22"/>
        <p:sld r:id="rId23"/>
        <p:sld r:id="rId24"/>
        <p:sld r:id="rId26"/>
        <p:sld r:id="rId27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51AFE822-E872-431D-B535-8BF37218C28E}">
          <p14:sldIdLst>
            <p14:sldId id="256"/>
            <p14:sldId id="284"/>
            <p14:sldId id="281"/>
            <p14:sldId id="282"/>
            <p14:sldId id="283"/>
            <p14:sldId id="285"/>
            <p14:sldId id="286"/>
            <p14:sldId id="287"/>
            <p14:sldId id="288"/>
            <p14:sldId id="257"/>
            <p14:sldId id="259"/>
            <p14:sldId id="260"/>
            <p14:sldId id="261"/>
            <p14:sldId id="262"/>
            <p14:sldId id="263"/>
            <p14:sldId id="274"/>
          </p14:sldIdLst>
        </p14:section>
        <p14:section name="Sección sin título" id="{6586F339-32A6-4841-A18E-26F71B693186}">
          <p14:sldIdLst>
            <p14:sldId id="278"/>
            <p14:sldId id="265"/>
            <p14:sldId id="267"/>
            <p14:sldId id="266"/>
            <p14:sldId id="269"/>
            <p14:sldId id="270"/>
            <p14:sldId id="271"/>
            <p14:sldId id="277"/>
            <p14:sldId id="272"/>
            <p14:sldId id="27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l Alberdi Larrañaga" initials="MAL" lastIdx="1" clrIdx="0">
    <p:extLst>
      <p:ext uri="{19B8F6BF-5375-455C-9EA6-DF929625EA0E}">
        <p15:presenceInfo xmlns="" xmlns:p15="http://schemas.microsoft.com/office/powerpoint/2012/main" userId="bb45ec4aa3c510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CC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4" autoAdjust="0"/>
    <p:restoredTop sz="94280" autoAdjust="0"/>
  </p:normalViewPr>
  <p:slideViewPr>
    <p:cSldViewPr snapToGrid="0">
      <p:cViewPr varScale="1">
        <p:scale>
          <a:sx n="35" d="100"/>
          <a:sy n="35" d="100"/>
        </p:scale>
        <p:origin x="-322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6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C8530-6711-41DF-8201-A415EEC1C89D}" type="datetimeFigureOut">
              <a:rPr lang="es-ES_tradnl" smtClean="0"/>
              <a:t>01/06/2018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0B724-35C7-44CA-8FB1-B3811352B59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198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E770CA6A-B3B0-4826-A91F-B2B1F892202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Imagen que contiene sentado&#10;&#10;Descripción generada con confianza alta">
            <a:extLst>
              <a:ext uri="{FF2B5EF4-FFF2-40B4-BE49-F238E27FC236}">
                <a16:creationId xmlns="" xmlns:a16="http://schemas.microsoft.com/office/drawing/2014/main" id="{3C51B9DA-B0CC-480A-8EA5-4D5C3E0515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6FE641DB-A503-41DE-ACA6-36B41C6C2BE9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1306312-5BA5-47EE-9DFC-D079D4568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3969" y="833385"/>
            <a:ext cx="6170943" cy="4329641"/>
          </a:xfrm>
        </p:spPr>
        <p:txBody>
          <a:bodyPr anchor="ctr">
            <a:normAutofit/>
          </a:bodyPr>
          <a:lstStyle/>
          <a:p>
            <a:r>
              <a:rPr lang="es-ES" sz="5400" dirty="0"/>
              <a:t>JERARDO ELORTZA EGAÑA		</a:t>
            </a:r>
            <a:endParaRPr lang="es-ES_tradnl" sz="5400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23C23A9-AE51-4F17-882C-6980A92CB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1168400"/>
            <a:ext cx="3367361" cy="4329641"/>
          </a:xfrm>
        </p:spPr>
        <p:txBody>
          <a:bodyPr anchor="ctr">
            <a:normAutofit/>
          </a:bodyPr>
          <a:lstStyle/>
          <a:p>
            <a:pPr algn="r"/>
            <a:r>
              <a:rPr lang="es-ES" dirty="0"/>
              <a:t>0ÑATI, 1944 – 06 -05</a:t>
            </a:r>
            <a:endParaRPr lang="es-ES_tradnl" dirty="0"/>
          </a:p>
        </p:txBody>
      </p:sp>
      <p:pic>
        <p:nvPicPr>
          <p:cNvPr id="4" name="01 Pista 1">
            <a:hlinkClick r:id="" action="ppaction://media"/>
            <a:extLst>
              <a:ext uri="{FF2B5EF4-FFF2-40B4-BE49-F238E27FC236}">
                <a16:creationId xmlns="" xmlns:a16="http://schemas.microsoft.com/office/drawing/2014/main" id="{9319701A-07F7-4365-84BB-565BD51D37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5200" y="6260041"/>
            <a:ext cx="569843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7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fade/>
        <p:sndAc>
          <p:stSnd>
            <p:snd r:embed="rId4" name="applause.wav"/>
          </p:stSnd>
        </p:sndAc>
      </p:transition>
    </mc:Choice>
    <mc:Fallback xmlns="">
      <p:transition spd="slow" advClick="0" advTm="4000">
        <p:fade/>
        <p:sndAc>
          <p:stSnd>
            <p:snd r:embed="rId8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 rev="1" advAuto="200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06FAD792-8548-49B1-945D-262DABF05412}"/>
              </a:ext>
            </a:extLst>
          </p:cNvPr>
          <p:cNvSpPr/>
          <p:nvPr/>
        </p:nvSpPr>
        <p:spPr>
          <a:xfrm>
            <a:off x="4005072" y="1993392"/>
            <a:ext cx="76291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/>
              <a:t>&gt; AITTA, TORREAUZOKO</a:t>
            </a:r>
            <a:r>
              <a:rPr lang="es-ES" sz="3600" b="1" dirty="0">
                <a:solidFill>
                  <a:srgbClr val="FFFF00"/>
                </a:solidFill>
              </a:rPr>
              <a:t> ELAZARRA </a:t>
            </a:r>
            <a:r>
              <a:rPr lang="es-ES" sz="3600" dirty="0"/>
              <a:t>BASERRIKOA ZEN.</a:t>
            </a:r>
          </a:p>
          <a:p>
            <a:r>
              <a:rPr lang="es-ES" sz="3600" dirty="0"/>
              <a:t>&gt;AMA, BERRIZ GARIBAI AUZOKO </a:t>
            </a:r>
            <a:r>
              <a:rPr lang="es-ES" sz="3600" b="1" dirty="0">
                <a:solidFill>
                  <a:srgbClr val="FFFF00"/>
                </a:solidFill>
              </a:rPr>
              <a:t>DOLAETXE </a:t>
            </a:r>
            <a:r>
              <a:rPr lang="es-ES" sz="3600" dirty="0" smtClean="0"/>
              <a:t>BASERRIKOA.</a:t>
            </a:r>
            <a:endParaRPr lang="es-ES" sz="3600" dirty="0"/>
          </a:p>
          <a:p>
            <a:r>
              <a:rPr lang="es-ES" sz="3600" dirty="0"/>
              <a:t>&gt; OÑATIKO TERESA LETAMENDIREKIN EZKONDU ZEN ETA BI SEME-ALABA IZAN </a:t>
            </a:r>
            <a:r>
              <a:rPr lang="es-ES" sz="3600" dirty="0" smtClean="0"/>
              <a:t>ZITUZTEN.</a:t>
            </a:r>
            <a:endParaRPr lang="es-ES_tradnl" sz="3600" dirty="0"/>
          </a:p>
        </p:txBody>
      </p:sp>
    </p:spTree>
    <p:extLst>
      <p:ext uri="{BB962C8B-B14F-4D97-AF65-F5344CB8AC3E}">
        <p14:creationId xmlns:p14="http://schemas.microsoft.com/office/powerpoint/2010/main" val="200540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1712CF6-6B57-409A-85EF-96045300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384313"/>
            <a:ext cx="6873240" cy="1600200"/>
          </a:xfrm>
        </p:spPr>
        <p:txBody>
          <a:bodyPr>
            <a:normAutofit/>
          </a:bodyPr>
          <a:lstStyle/>
          <a:p>
            <a:r>
              <a:rPr lang="es-ES" sz="5400" b="1" dirty="0">
                <a:solidFill>
                  <a:srgbClr val="0066CC"/>
                </a:solidFill>
              </a:rPr>
              <a:t>HAURTZAROA</a:t>
            </a:r>
            <a:endParaRPr lang="es-ES_tradnl" sz="5400" b="1" dirty="0">
              <a:solidFill>
                <a:srgbClr val="0066CC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2A6B964-750E-4775-8FE5-3FA3972C6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0" y="1573695"/>
            <a:ext cx="5360233" cy="4993360"/>
          </a:xfrm>
        </p:spPr>
        <p:txBody>
          <a:bodyPr>
            <a:normAutofit/>
          </a:bodyPr>
          <a:lstStyle/>
          <a:p>
            <a:endParaRPr lang="es-ES" sz="3200" dirty="0"/>
          </a:p>
          <a:p>
            <a:endParaRPr lang="es-ES" sz="3200" dirty="0"/>
          </a:p>
          <a:p>
            <a:endParaRPr lang="es-ES" sz="3200" dirty="0"/>
          </a:p>
          <a:p>
            <a:r>
              <a:rPr lang="es-ES" sz="3200" dirty="0"/>
              <a:t>*“Ni 1944ko </a:t>
            </a:r>
            <a:r>
              <a:rPr lang="es-ES" sz="3200" dirty="0" err="1"/>
              <a:t>ekainaren</a:t>
            </a:r>
            <a:r>
              <a:rPr lang="es-ES" sz="3200" dirty="0"/>
              <a:t> 5etik 6rako </a:t>
            </a:r>
            <a:r>
              <a:rPr lang="es-ES" sz="3200" dirty="0" err="1"/>
              <a:t>Normandiako</a:t>
            </a:r>
            <a:r>
              <a:rPr lang="es-ES" sz="3200" dirty="0"/>
              <a:t> </a:t>
            </a:r>
            <a:r>
              <a:rPr lang="es-ES" sz="3200" dirty="0" err="1"/>
              <a:t>desenbarko-gau</a:t>
            </a:r>
            <a:r>
              <a:rPr lang="es-ES" sz="3200" dirty="0"/>
              <a:t> eta </a:t>
            </a:r>
            <a:r>
              <a:rPr lang="es-ES" sz="3200" dirty="0" err="1"/>
              <a:t>egun</a:t>
            </a:r>
            <a:r>
              <a:rPr lang="es-ES" sz="3200" dirty="0"/>
              <a:t> </a:t>
            </a:r>
            <a:r>
              <a:rPr lang="es-ES" sz="3200" dirty="0" err="1"/>
              <a:t>ikaragarri</a:t>
            </a:r>
            <a:r>
              <a:rPr lang="es-ES" sz="3200" dirty="0"/>
              <a:t> hartan </a:t>
            </a:r>
            <a:r>
              <a:rPr lang="es-ES" sz="3200" dirty="0" err="1"/>
              <a:t>munduratu</a:t>
            </a:r>
            <a:r>
              <a:rPr lang="es-ES" sz="3200" dirty="0"/>
              <a:t> </a:t>
            </a:r>
            <a:r>
              <a:rPr lang="es-ES" sz="3200" dirty="0" err="1"/>
              <a:t>nintzen</a:t>
            </a:r>
            <a:r>
              <a:rPr lang="es-ES" sz="3200" dirty="0"/>
              <a:t>, Oñatin”.</a:t>
            </a:r>
          </a:p>
          <a:p>
            <a:endParaRPr lang="es-ES_tradnl" sz="3200" dirty="0"/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8EA7B07C-9556-43D8-A297-475D62BC798A}"/>
              </a:ext>
            </a:extLst>
          </p:cNvPr>
          <p:cNvSpPr/>
          <p:nvPr/>
        </p:nvSpPr>
        <p:spPr>
          <a:xfrm>
            <a:off x="5741233" y="2089584"/>
            <a:ext cx="6096000" cy="31947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s-ES" sz="3200" dirty="0">
                <a:solidFill>
                  <a:prstClr val="white"/>
                </a:solidFill>
              </a:rPr>
              <a:t>* </a:t>
            </a:r>
            <a:r>
              <a:rPr lang="es-ES" sz="3200" dirty="0" err="1">
                <a:solidFill>
                  <a:prstClr val="white"/>
                </a:solidFill>
              </a:rPr>
              <a:t>Francoren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mendean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geunden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gehienontzat</a:t>
            </a:r>
            <a:r>
              <a:rPr lang="es-ES" sz="3200" dirty="0">
                <a:solidFill>
                  <a:prstClr val="white"/>
                </a:solidFill>
              </a:rPr>
              <a:t>: </a:t>
            </a:r>
            <a:r>
              <a:rPr lang="es-ES" sz="3200" dirty="0" err="1">
                <a:solidFill>
                  <a:prstClr val="white"/>
                </a:solidFill>
              </a:rPr>
              <a:t>gose-urteak</a:t>
            </a:r>
            <a:r>
              <a:rPr lang="es-ES" sz="3200" dirty="0">
                <a:solidFill>
                  <a:prstClr val="white"/>
                </a:solidFill>
              </a:rPr>
              <a:t>, </a:t>
            </a:r>
            <a:r>
              <a:rPr lang="es-ES" sz="3200" dirty="0" err="1">
                <a:solidFill>
                  <a:prstClr val="white"/>
                </a:solidFill>
              </a:rPr>
              <a:t>errepresio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latza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edozein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huskeriagatik</a:t>
            </a:r>
            <a:r>
              <a:rPr lang="es-ES" sz="3200" dirty="0">
                <a:solidFill>
                  <a:prstClr val="white"/>
                </a:solidFill>
              </a:rPr>
              <a:t>, </a:t>
            </a:r>
            <a:r>
              <a:rPr lang="es-ES" sz="3200" dirty="0" err="1">
                <a:solidFill>
                  <a:prstClr val="white"/>
                </a:solidFill>
              </a:rPr>
              <a:t>erabateko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kontrola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estatu</a:t>
            </a:r>
            <a:r>
              <a:rPr lang="es-ES" sz="3200" dirty="0">
                <a:solidFill>
                  <a:prstClr val="white"/>
                </a:solidFill>
              </a:rPr>
              <a:t>- </a:t>
            </a:r>
            <a:r>
              <a:rPr lang="es-ES" sz="3200" dirty="0" err="1">
                <a:solidFill>
                  <a:prstClr val="white"/>
                </a:solidFill>
              </a:rPr>
              <a:t>herrri</a:t>
            </a:r>
            <a:r>
              <a:rPr lang="es-ES" sz="3200" dirty="0">
                <a:solidFill>
                  <a:prstClr val="white"/>
                </a:solidFill>
              </a:rPr>
              <a:t>- </a:t>
            </a:r>
            <a:r>
              <a:rPr lang="es-ES" sz="3200" dirty="0" err="1">
                <a:solidFill>
                  <a:prstClr val="white"/>
                </a:solidFill>
              </a:rPr>
              <a:t>zein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elizako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agintarien</a:t>
            </a:r>
            <a:r>
              <a:rPr lang="es-ES" sz="3200" dirty="0">
                <a:solidFill>
                  <a:prstClr val="white"/>
                </a:solidFill>
              </a:rPr>
              <a:t> </a:t>
            </a:r>
            <a:r>
              <a:rPr lang="es-ES" sz="3200" dirty="0" err="1">
                <a:solidFill>
                  <a:prstClr val="white"/>
                </a:solidFill>
              </a:rPr>
              <a:t>aldetik</a:t>
            </a:r>
            <a:r>
              <a:rPr lang="es-ES" sz="3200" dirty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522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7000">
        <p14:prism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E7FDB20-E492-4CAF-B954-06AFF5388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7458" y="-238872"/>
            <a:ext cx="8365804" cy="1825096"/>
          </a:xfrm>
        </p:spPr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FF0000"/>
                </a:solidFill>
              </a:rPr>
              <a:t>Haurtzaroko</a:t>
            </a:r>
            <a:r>
              <a:rPr lang="es-ES" sz="5400" b="1" dirty="0">
                <a:solidFill>
                  <a:srgbClr val="FF0000"/>
                </a:solidFill>
              </a:rPr>
              <a:t> </a:t>
            </a:r>
            <a:r>
              <a:rPr lang="es-ES" sz="5400" b="1" dirty="0" err="1">
                <a:solidFill>
                  <a:srgbClr val="FF0000"/>
                </a:solidFill>
              </a:rPr>
              <a:t>eskolak</a:t>
            </a:r>
            <a:endParaRPr lang="es-ES_tradnl" sz="5400" b="1" dirty="0">
              <a:solidFill>
                <a:srgbClr val="FF00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EFA0DFBD-0056-46D2-B2F1-11B32BCCD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76" y="2743444"/>
            <a:ext cx="10820400" cy="3706445"/>
          </a:xfrm>
        </p:spPr>
        <p:txBody>
          <a:bodyPr>
            <a:normAutofit fontScale="92500" lnSpcReduction="20000"/>
          </a:bodyPr>
          <a:lstStyle/>
          <a:p>
            <a:r>
              <a:rPr lang="es-ES" sz="4400" dirty="0" err="1"/>
              <a:t>Karidadeko</a:t>
            </a:r>
            <a:r>
              <a:rPr lang="es-ES" sz="4400" dirty="0"/>
              <a:t>  </a:t>
            </a:r>
            <a:r>
              <a:rPr lang="es-ES" sz="4400" dirty="0" err="1"/>
              <a:t>mojek</a:t>
            </a:r>
            <a:r>
              <a:rPr lang="es-ES" sz="4400" dirty="0"/>
              <a:t>,  </a:t>
            </a:r>
            <a:r>
              <a:rPr lang="es-ES" sz="4400" dirty="0" err="1"/>
              <a:t>irakurtzen</a:t>
            </a:r>
            <a:r>
              <a:rPr lang="es-ES" sz="4400" dirty="0"/>
              <a:t>   eta </a:t>
            </a:r>
            <a:r>
              <a:rPr lang="es-ES" sz="4400" dirty="0" err="1"/>
              <a:t>idazten</a:t>
            </a:r>
            <a:r>
              <a:rPr lang="es-ES" sz="4400" dirty="0"/>
              <a:t> </a:t>
            </a:r>
            <a:r>
              <a:rPr lang="es-ES" sz="4400" dirty="0" err="1"/>
              <a:t>irakatsi</a:t>
            </a:r>
            <a:r>
              <a:rPr lang="es-ES" sz="4400" dirty="0"/>
              <a:t> </a:t>
            </a:r>
            <a:r>
              <a:rPr lang="es-ES" sz="4400" dirty="0" err="1"/>
              <a:t>zioten</a:t>
            </a:r>
            <a:r>
              <a:rPr lang="es-ES" sz="4400" dirty="0"/>
              <a:t> </a:t>
            </a:r>
            <a:r>
              <a:rPr lang="es-ES" sz="4400" dirty="0" err="1"/>
              <a:t>Oñatiko</a:t>
            </a:r>
            <a:r>
              <a:rPr lang="es-ES" sz="4400" dirty="0"/>
              <a:t> </a:t>
            </a:r>
            <a:r>
              <a:rPr lang="es-ES" sz="4400" dirty="0" err="1"/>
              <a:t>ospitaleko</a:t>
            </a:r>
            <a:r>
              <a:rPr lang="es-ES" sz="4400" dirty="0"/>
              <a:t> </a:t>
            </a:r>
            <a:r>
              <a:rPr lang="es-ES" sz="4400" dirty="0" err="1"/>
              <a:t>parbularioan</a:t>
            </a:r>
            <a:r>
              <a:rPr lang="es-ES" sz="4400" dirty="0"/>
              <a:t>.</a:t>
            </a:r>
          </a:p>
          <a:p>
            <a:endParaRPr lang="es-ES" sz="4400" dirty="0"/>
          </a:p>
          <a:p>
            <a:r>
              <a:rPr lang="es-ES" sz="4400" dirty="0" err="1"/>
              <a:t>Zazpi</a:t>
            </a:r>
            <a:r>
              <a:rPr lang="es-ES" sz="4400" dirty="0"/>
              <a:t> </a:t>
            </a:r>
            <a:r>
              <a:rPr lang="es-ES" sz="4400" dirty="0" err="1"/>
              <a:t>urterekin</a:t>
            </a:r>
            <a:r>
              <a:rPr lang="es-ES" sz="4400" dirty="0"/>
              <a:t> </a:t>
            </a:r>
            <a:r>
              <a:rPr lang="es-ES" sz="4400" dirty="0" err="1"/>
              <a:t>fraide</a:t>
            </a:r>
            <a:r>
              <a:rPr lang="es-ES" sz="4400" dirty="0"/>
              <a:t> </a:t>
            </a:r>
            <a:r>
              <a:rPr lang="es-ES" sz="4400" dirty="0" err="1"/>
              <a:t>maristek</a:t>
            </a:r>
            <a:r>
              <a:rPr lang="es-ES" sz="4400" dirty="0"/>
              <a:t> </a:t>
            </a:r>
            <a:r>
              <a:rPr lang="es-ES" sz="4400" dirty="0" err="1"/>
              <a:t>Oñatiko</a:t>
            </a:r>
            <a:r>
              <a:rPr lang="es-ES" sz="4400" dirty="0"/>
              <a:t> </a:t>
            </a:r>
            <a:r>
              <a:rPr lang="es-ES" sz="4400" dirty="0" err="1"/>
              <a:t>unibertsitate</a:t>
            </a:r>
            <a:r>
              <a:rPr lang="es-ES" sz="4400" dirty="0"/>
              <a:t> </a:t>
            </a:r>
            <a:r>
              <a:rPr lang="es-ES" sz="4400" dirty="0" err="1"/>
              <a:t>zaharrean</a:t>
            </a:r>
            <a:r>
              <a:rPr lang="es-ES" sz="4400" dirty="0"/>
              <a:t> </a:t>
            </a:r>
            <a:r>
              <a:rPr lang="es-ES" sz="4400" dirty="0" err="1"/>
              <a:t>zeukaten</a:t>
            </a:r>
            <a:r>
              <a:rPr lang="es-ES" sz="4400" dirty="0"/>
              <a:t> </a:t>
            </a:r>
            <a:r>
              <a:rPr lang="es-ES" sz="4400" dirty="0" err="1"/>
              <a:t>kolegiora</a:t>
            </a:r>
            <a:r>
              <a:rPr lang="es-ES" sz="4400" dirty="0"/>
              <a:t> </a:t>
            </a:r>
            <a:r>
              <a:rPr lang="es-ES" sz="4400" dirty="0" err="1"/>
              <a:t>pasatu</a:t>
            </a:r>
            <a:r>
              <a:rPr lang="es-ES" sz="4400" dirty="0"/>
              <a:t> </a:t>
            </a:r>
            <a:r>
              <a:rPr lang="es-ES" sz="4400" dirty="0" err="1" smtClean="0"/>
              <a:t>ginen</a:t>
            </a:r>
            <a:r>
              <a:rPr lang="es-ES" sz="4400" dirty="0" smtClean="0"/>
              <a:t>.</a:t>
            </a:r>
            <a:endParaRPr lang="es-ES_tradnl" sz="4400" dirty="0"/>
          </a:p>
        </p:txBody>
      </p:sp>
    </p:spTree>
    <p:extLst>
      <p:ext uri="{BB962C8B-B14F-4D97-AF65-F5344CB8AC3E}">
        <p14:creationId xmlns:p14="http://schemas.microsoft.com/office/powerpoint/2010/main" val="271489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8000">
        <p14:glitter pattern="hexago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6C9333-FA0A-4048-962B-2BBCF467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7116" y="313612"/>
            <a:ext cx="8610600" cy="1293028"/>
          </a:xfrm>
        </p:spPr>
        <p:txBody>
          <a:bodyPr>
            <a:normAutofit/>
          </a:bodyPr>
          <a:lstStyle/>
          <a:p>
            <a:r>
              <a:rPr lang="es-ES" sz="5400" b="1" dirty="0" err="1"/>
              <a:t>Maristak</a:t>
            </a:r>
            <a:endParaRPr lang="es-ES_tradnl" sz="54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A9390068-DD4C-4AC6-8B2E-AF1737BFDB76}"/>
              </a:ext>
            </a:extLst>
          </p:cNvPr>
          <p:cNvSpPr txBox="1"/>
          <p:nvPr/>
        </p:nvSpPr>
        <p:spPr>
          <a:xfrm>
            <a:off x="885498" y="2057401"/>
            <a:ext cx="73291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</a:rPr>
              <a:t>MARISTETAN JARDUN GENUEN SEI KURTSOETAN GAUZA ASKO IKASI GENUEN: IRAKURKETA, KALIGRAFIA, ARITMETIKA ETA GEOMETRIA, ESPAINIAKO ETA MUNDU OSOKO GEOGRAFIA…</a:t>
            </a:r>
            <a:endParaRPr lang="es-ES_tradnl" sz="32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3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0">
        <p:checker/>
      </p:transition>
    </mc:Choice>
    <mc:Fallback xmlns="">
      <p:transition spd="slow" advClick="0" advTm="10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503982E-68CD-4909-B483-5663C77E2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0317" y="-309093"/>
            <a:ext cx="9448800" cy="1825096"/>
          </a:xfrm>
        </p:spPr>
        <p:txBody>
          <a:bodyPr>
            <a:normAutofit/>
          </a:bodyPr>
          <a:lstStyle/>
          <a:p>
            <a:pPr algn="r"/>
            <a:r>
              <a:rPr lang="es-ES" sz="5400" b="1" dirty="0" err="1"/>
              <a:t>Seminarioan</a:t>
            </a:r>
            <a:endParaRPr lang="es-ES_tradnl" sz="5400" b="1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8E5AA3A-18F3-4B72-B6CC-A2327D1C8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112" y="3078121"/>
            <a:ext cx="9924288" cy="1825096"/>
          </a:xfrm>
        </p:spPr>
        <p:txBody>
          <a:bodyPr>
            <a:normAutofit/>
          </a:bodyPr>
          <a:lstStyle/>
          <a:p>
            <a:r>
              <a:rPr lang="es-ES" sz="3200" dirty="0"/>
              <a:t>FITXATU NAHI IZAN NINDUTEN BAI MARISTEK, BAI FRANTZISKOTARREK. </a:t>
            </a:r>
          </a:p>
          <a:p>
            <a:r>
              <a:rPr lang="es-ES" sz="3200" dirty="0"/>
              <a:t>SATURRARANEN AURKITUKO DUGU </a:t>
            </a:r>
            <a:r>
              <a:rPr lang="es-ES" sz="3200" dirty="0" smtClean="0"/>
              <a:t>1957AN.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863478793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77B7361-9828-4339-AF4A-ACA60049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846" y="267184"/>
            <a:ext cx="7637128" cy="1293028"/>
          </a:xfrm>
        </p:spPr>
        <p:txBody>
          <a:bodyPr/>
          <a:lstStyle/>
          <a:p>
            <a:r>
              <a:rPr lang="es-ES" b="1" dirty="0"/>
              <a:t>DONOSTIAKO SEMINARIOAN</a:t>
            </a:r>
            <a:endParaRPr lang="es-ES_tradnl" b="1" dirty="0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2645805D-CE74-424B-AA8F-0F9D737FFDCC}"/>
              </a:ext>
            </a:extLst>
          </p:cNvPr>
          <p:cNvSpPr txBox="1"/>
          <p:nvPr/>
        </p:nvSpPr>
        <p:spPr>
          <a:xfrm>
            <a:off x="530352" y="3675888"/>
            <a:ext cx="9198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/>
              <a:t>Gu</a:t>
            </a:r>
            <a:r>
              <a:rPr lang="es-ES_tradnl" sz="3200" dirty="0"/>
              <a:t>, 1958-1959 </a:t>
            </a:r>
            <a:r>
              <a:rPr lang="es-ES_tradnl" sz="3200" dirty="0" err="1"/>
              <a:t>ikasturtean</a:t>
            </a:r>
            <a:r>
              <a:rPr lang="es-ES_tradnl" sz="3200" dirty="0"/>
              <a:t> </a:t>
            </a:r>
            <a:r>
              <a:rPr lang="es-ES_tradnl" sz="3200" dirty="0" err="1"/>
              <a:t>Donostiara</a:t>
            </a:r>
            <a:r>
              <a:rPr lang="es-ES_tradnl" sz="3200" dirty="0"/>
              <a:t> </a:t>
            </a:r>
            <a:r>
              <a:rPr lang="es-ES_tradnl" sz="3200" dirty="0" err="1"/>
              <a:t>iritsi</a:t>
            </a:r>
            <a:r>
              <a:rPr lang="es-ES_tradnl" sz="3200" dirty="0"/>
              <a:t> </a:t>
            </a:r>
            <a:r>
              <a:rPr lang="es-ES_tradnl" sz="3200" dirty="0" err="1"/>
              <a:t>ginenean</a:t>
            </a:r>
            <a:r>
              <a:rPr lang="es-ES_tradnl" sz="3200" dirty="0"/>
              <a:t>, </a:t>
            </a:r>
            <a:r>
              <a:rPr lang="es-ES_tradnl" sz="3200" dirty="0" err="1"/>
              <a:t>aldapa</a:t>
            </a:r>
            <a:r>
              <a:rPr lang="es-ES_tradnl" sz="3200" dirty="0"/>
              <a:t> </a:t>
            </a:r>
            <a:r>
              <a:rPr lang="es-ES_tradnl" sz="3200" dirty="0" err="1"/>
              <a:t>estuan</a:t>
            </a:r>
            <a:r>
              <a:rPr lang="es-ES_tradnl" sz="3200" dirty="0"/>
              <a:t> </a:t>
            </a:r>
            <a:r>
              <a:rPr lang="es-ES_tradnl" sz="3200" dirty="0" err="1"/>
              <a:t>kokatutako</a:t>
            </a:r>
            <a:r>
              <a:rPr lang="es-ES_tradnl" sz="3200" dirty="0"/>
              <a:t> </a:t>
            </a:r>
            <a:r>
              <a:rPr lang="es-ES_tradnl" sz="3200" dirty="0" err="1"/>
              <a:t>ikastegi</a:t>
            </a:r>
            <a:r>
              <a:rPr lang="es-ES_tradnl" sz="3200" dirty="0"/>
              <a:t> </a:t>
            </a:r>
            <a:r>
              <a:rPr lang="es-ES_tradnl" sz="3200" dirty="0" err="1"/>
              <a:t>erraldoia</a:t>
            </a:r>
            <a:r>
              <a:rPr lang="es-ES_tradnl" sz="3200" dirty="0"/>
              <a:t> zen </a:t>
            </a:r>
            <a:r>
              <a:rPr lang="es-ES_tradnl" sz="3200" dirty="0" err="1"/>
              <a:t>apaizgaitegi</a:t>
            </a:r>
            <a:r>
              <a:rPr lang="es-ES_tradnl" sz="3200" dirty="0"/>
              <a:t> hura.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45EAFE4-EA6A-4805-994B-46700003389C}"/>
              </a:ext>
            </a:extLst>
          </p:cNvPr>
          <p:cNvSpPr txBox="1"/>
          <p:nvPr/>
        </p:nvSpPr>
        <p:spPr>
          <a:xfrm>
            <a:off x="530352" y="2136338"/>
            <a:ext cx="8467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 err="1"/>
              <a:t>Donostiako</a:t>
            </a:r>
            <a:r>
              <a:rPr lang="es-ES_tradnl" sz="3600" dirty="0"/>
              <a:t> </a:t>
            </a:r>
            <a:r>
              <a:rPr lang="es-ES_tradnl" sz="3600" dirty="0" err="1"/>
              <a:t>seminarioa</a:t>
            </a:r>
            <a:r>
              <a:rPr lang="es-ES_tradnl" sz="3600" dirty="0"/>
              <a:t> </a:t>
            </a:r>
            <a:r>
              <a:rPr lang="es-ES_tradnl" sz="3600" dirty="0" err="1"/>
              <a:t>berri-berria</a:t>
            </a:r>
            <a:r>
              <a:rPr lang="es-ES_tradnl" sz="3600" dirty="0"/>
              <a:t> zen, 1953an </a:t>
            </a:r>
            <a:r>
              <a:rPr lang="es-ES_tradnl" sz="3600" dirty="0" err="1"/>
              <a:t>estreinatua</a:t>
            </a:r>
            <a:r>
              <a:rPr lang="es-ES_tradnl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39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E50EE4E-1994-4D95-917E-05065325C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408" y="1815933"/>
            <a:ext cx="10738104" cy="1613067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dirty="0" err="1">
                <a:latin typeface="Bookman Old Style" panose="02050604050505020204" pitchFamily="18" charset="0"/>
              </a:rPr>
              <a:t>Euskaraz</a:t>
            </a:r>
            <a:r>
              <a:rPr lang="es-ES_tradnl" dirty="0">
                <a:latin typeface="Bookman Old Style" panose="02050604050505020204" pitchFamily="18" charset="0"/>
              </a:rPr>
              <a:t> </a:t>
            </a:r>
            <a:r>
              <a:rPr lang="es-ES_tradnl" dirty="0" err="1">
                <a:latin typeface="Bookman Old Style" panose="02050604050505020204" pitchFamily="18" charset="0"/>
              </a:rPr>
              <a:t>Saturraranen</a:t>
            </a:r>
            <a:r>
              <a:rPr lang="es-ES_tradnl" dirty="0">
                <a:latin typeface="Bookman Old Style" panose="02050604050505020204" pitchFamily="18" charset="0"/>
              </a:rPr>
              <a:t> </a:t>
            </a:r>
            <a:r>
              <a:rPr lang="es-ES_tradnl" dirty="0" err="1">
                <a:latin typeface="Bookman Old Style" panose="02050604050505020204" pitchFamily="18" charset="0"/>
              </a:rPr>
              <a:t>baino</a:t>
            </a:r>
            <a:r>
              <a:rPr lang="es-ES_tradnl" dirty="0">
                <a:latin typeface="Bookman Old Style" panose="02050604050505020204" pitchFamily="18" charset="0"/>
              </a:rPr>
              <a:t> </a:t>
            </a:r>
            <a:r>
              <a:rPr lang="es-ES_tradnl" dirty="0" err="1">
                <a:latin typeface="Bookman Old Style" panose="02050604050505020204" pitchFamily="18" charset="0"/>
              </a:rPr>
              <a:t>gutxiago</a:t>
            </a:r>
            <a:r>
              <a:rPr lang="es-ES_tradnl" dirty="0">
                <a:latin typeface="Bookman Old Style" panose="02050604050505020204" pitchFamily="18" charset="0"/>
              </a:rPr>
              <a:t> </a:t>
            </a:r>
            <a:r>
              <a:rPr lang="es-ES_tradnl" dirty="0" err="1">
                <a:latin typeface="Bookman Old Style" panose="02050604050505020204" pitchFamily="18" charset="0"/>
              </a:rPr>
              <a:t>egiten</a:t>
            </a:r>
            <a:r>
              <a:rPr lang="es-ES_tradnl" dirty="0">
                <a:latin typeface="Bookman Old Style" panose="02050604050505020204" pitchFamily="18" charset="0"/>
              </a:rPr>
              <a:t> zen, </a:t>
            </a:r>
            <a:r>
              <a:rPr lang="es-ES_tradnl" dirty="0" err="1">
                <a:latin typeface="Bookman Old Style" panose="02050604050505020204" pitchFamily="18" charset="0"/>
              </a:rPr>
              <a:t>ofizialki</a:t>
            </a:r>
            <a:r>
              <a:rPr lang="es-ES_tradnl" dirty="0">
                <a:latin typeface="Bookman Old Style" panose="02050604050505020204" pitchFamily="18" charset="0"/>
              </a:rPr>
              <a:t> </a:t>
            </a:r>
            <a:r>
              <a:rPr lang="es-ES_tradnl" dirty="0" err="1">
                <a:latin typeface="Bookman Old Style" panose="02050604050505020204" pitchFamily="18" charset="0"/>
              </a:rPr>
              <a:t>behinik</a:t>
            </a:r>
            <a:r>
              <a:rPr lang="es-ES_tradnl" dirty="0">
                <a:latin typeface="Bookman Old Style" panose="02050604050505020204" pitchFamily="18" charset="0"/>
              </a:rPr>
              <a:t> </a:t>
            </a:r>
            <a:r>
              <a:rPr lang="es-ES_tradnl" dirty="0" err="1">
                <a:latin typeface="Bookman Old Style" panose="02050604050505020204" pitchFamily="18" charset="0"/>
              </a:rPr>
              <a:t>behin</a:t>
            </a:r>
            <a:r>
              <a:rPr lang="es-ES_tradnl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70807F51-860F-4D1F-851F-4191C59723CC}"/>
              </a:ext>
            </a:extLst>
          </p:cNvPr>
          <p:cNvSpPr txBox="1"/>
          <p:nvPr/>
        </p:nvSpPr>
        <p:spPr>
          <a:xfrm>
            <a:off x="1078992" y="4078223"/>
            <a:ext cx="105369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Eta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horrek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ni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Donostian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egon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nintzen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zazpi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urteetan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horrela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iraun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zuen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Salbuespenak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s-ES_tradnl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salbuespen</a:t>
            </a:r>
            <a:r>
              <a:rPr lang="es-ES_trad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110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3A10F38A-EAEE-4C45-970C-D5774CABE661}"/>
              </a:ext>
            </a:extLst>
          </p:cNvPr>
          <p:cNvSpPr txBox="1"/>
          <p:nvPr/>
        </p:nvSpPr>
        <p:spPr>
          <a:xfrm>
            <a:off x="1207008" y="603504"/>
            <a:ext cx="96377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   </a:t>
            </a:r>
            <a:r>
              <a:rPr lang="es-ES_tradnl" sz="4000" dirty="0" err="1" smtClean="0"/>
              <a:t>Eskerrak</a:t>
            </a:r>
            <a:r>
              <a:rPr lang="es-ES_tradnl" sz="4000" dirty="0" smtClean="0"/>
              <a:t> </a:t>
            </a:r>
            <a:r>
              <a:rPr lang="es-ES_tradnl" sz="4000" dirty="0" err="1"/>
              <a:t>Garroren</a:t>
            </a:r>
            <a:r>
              <a:rPr lang="es-ES_tradnl" sz="4000" dirty="0"/>
              <a:t> </a:t>
            </a:r>
            <a:r>
              <a:rPr lang="es-ES_tradnl" sz="4000" dirty="0" err="1"/>
              <a:t>eskuzabaltasunari</a:t>
            </a:r>
            <a:r>
              <a:rPr lang="es-ES_tradnl" sz="4000" dirty="0"/>
              <a:t> eta </a:t>
            </a:r>
            <a:r>
              <a:rPr lang="es-ES_tradnl" sz="4000" dirty="0" err="1"/>
              <a:t>bere</a:t>
            </a:r>
            <a:r>
              <a:rPr lang="es-ES_tradnl" sz="4000" dirty="0"/>
              <a:t> </a:t>
            </a:r>
            <a:r>
              <a:rPr lang="es-ES_tradnl" sz="4000" dirty="0" err="1"/>
              <a:t>biblioteka</a:t>
            </a:r>
            <a:r>
              <a:rPr lang="es-ES_tradnl" sz="4000" dirty="0"/>
              <a:t> </a:t>
            </a:r>
            <a:r>
              <a:rPr lang="es-ES_tradnl" sz="4000" dirty="0" err="1"/>
              <a:t>osatuari</a:t>
            </a:r>
            <a:r>
              <a:rPr lang="es-ES_tradnl" sz="4000" dirty="0"/>
              <a:t> </a:t>
            </a:r>
            <a:r>
              <a:rPr lang="es-ES_tradnl" sz="4000" dirty="0" err="1"/>
              <a:t>euskarazko</a:t>
            </a:r>
            <a:r>
              <a:rPr lang="es-ES_tradnl" sz="4000" dirty="0"/>
              <a:t> </a:t>
            </a:r>
            <a:r>
              <a:rPr lang="es-ES_tradnl" sz="4000" dirty="0" err="1"/>
              <a:t>lan</a:t>
            </a:r>
            <a:r>
              <a:rPr lang="es-ES_tradnl" sz="4000" dirty="0"/>
              <a:t> </a:t>
            </a:r>
            <a:r>
              <a:rPr lang="es-ES_tradnl" sz="4000" dirty="0" err="1"/>
              <a:t>asko</a:t>
            </a:r>
            <a:r>
              <a:rPr lang="es-ES_tradnl" sz="4000" dirty="0"/>
              <a:t> </a:t>
            </a:r>
            <a:r>
              <a:rPr lang="es-ES_tradnl" sz="4000" dirty="0" err="1"/>
              <a:t>erdietsi</a:t>
            </a:r>
            <a:r>
              <a:rPr lang="es-ES_tradnl" sz="4000" dirty="0"/>
              <a:t> </a:t>
            </a:r>
            <a:r>
              <a:rPr lang="es-ES_tradnl" sz="4000" dirty="0" err="1"/>
              <a:t>ahal</a:t>
            </a:r>
            <a:r>
              <a:rPr lang="es-ES_tradnl" sz="4000" dirty="0"/>
              <a:t> izan </a:t>
            </a:r>
            <a:r>
              <a:rPr lang="es-ES_tradnl" sz="4000" dirty="0" err="1"/>
              <a:t>genituen</a:t>
            </a:r>
            <a:r>
              <a:rPr lang="es-ES_tradnl" sz="4000" dirty="0"/>
              <a:t>. </a:t>
            </a:r>
            <a:endParaRPr lang="es-ES_tradnl" sz="4000" dirty="0" smtClean="0"/>
          </a:p>
          <a:p>
            <a:r>
              <a:rPr lang="es-ES_tradnl" sz="4000" dirty="0"/>
              <a:t> </a:t>
            </a:r>
            <a:r>
              <a:rPr lang="es-ES_tradnl" sz="4000" dirty="0" smtClean="0"/>
              <a:t>  Izan </a:t>
            </a:r>
            <a:r>
              <a:rPr lang="es-ES_tradnl" sz="4000" dirty="0"/>
              <a:t>ere, </a:t>
            </a:r>
            <a:r>
              <a:rPr lang="es-ES_tradnl" sz="4000" dirty="0" err="1"/>
              <a:t>seminarioko</a:t>
            </a:r>
            <a:r>
              <a:rPr lang="es-ES_tradnl" sz="4000" dirty="0"/>
              <a:t> </a:t>
            </a:r>
            <a:r>
              <a:rPr lang="es-ES_tradnl" sz="4000" dirty="0" err="1"/>
              <a:t>liburutegi</a:t>
            </a:r>
            <a:r>
              <a:rPr lang="es-ES_tradnl" sz="4000" dirty="0"/>
              <a:t> </a:t>
            </a:r>
            <a:r>
              <a:rPr lang="es-ES_tradnl" sz="4000" dirty="0" err="1"/>
              <a:t>nagusian</a:t>
            </a:r>
            <a:r>
              <a:rPr lang="es-ES_tradnl" sz="4000" dirty="0"/>
              <a:t> apenas </a:t>
            </a:r>
            <a:r>
              <a:rPr lang="es-ES_tradnl" sz="4000" dirty="0" err="1"/>
              <a:t>baitzegoen</a:t>
            </a:r>
            <a:r>
              <a:rPr lang="es-ES_tradnl" sz="4000" dirty="0"/>
              <a:t> </a:t>
            </a:r>
            <a:r>
              <a:rPr lang="es-ES_tradnl" sz="4000" dirty="0" err="1"/>
              <a:t>orduan</a:t>
            </a:r>
            <a:r>
              <a:rPr lang="es-ES_tradnl" sz="4000" dirty="0"/>
              <a:t> </a:t>
            </a:r>
            <a:r>
              <a:rPr lang="es-ES_tradnl" sz="4000" dirty="0" err="1"/>
              <a:t>gure</a:t>
            </a:r>
            <a:r>
              <a:rPr lang="es-ES_tradnl" sz="4000" dirty="0"/>
              <a:t> </a:t>
            </a:r>
            <a:r>
              <a:rPr lang="es-ES_tradnl" sz="4000" dirty="0" err="1"/>
              <a:t>hizkuntzan</a:t>
            </a:r>
            <a:r>
              <a:rPr lang="es-ES_tradnl" sz="4000" dirty="0"/>
              <a:t> </a:t>
            </a:r>
            <a:r>
              <a:rPr lang="es-ES_tradnl" sz="4000" dirty="0" err="1"/>
              <a:t>argitaratutako</a:t>
            </a:r>
            <a:r>
              <a:rPr lang="es-ES_tradnl" sz="4000" dirty="0"/>
              <a:t> </a:t>
            </a:r>
            <a:r>
              <a:rPr lang="es-ES_tradnl" sz="4000" dirty="0" err="1"/>
              <a:t>obrarik</a:t>
            </a:r>
            <a:r>
              <a:rPr lang="es-ES_tradnl" sz="4000" dirty="0"/>
              <a:t>, </a:t>
            </a:r>
            <a:r>
              <a:rPr lang="es-ES_tradnl" sz="4000" dirty="0" err="1"/>
              <a:t>ikasleon</a:t>
            </a:r>
            <a:r>
              <a:rPr lang="es-ES_tradnl" sz="4000" dirty="0"/>
              <a:t> </a:t>
            </a:r>
            <a:r>
              <a:rPr lang="es-ES_tradnl" sz="4000" dirty="0" err="1"/>
              <a:t>esku</a:t>
            </a:r>
            <a:r>
              <a:rPr lang="es-ES_tradnl" sz="4000" dirty="0"/>
              <a:t> </a:t>
            </a:r>
            <a:r>
              <a:rPr lang="es-ES_tradnl" sz="4000" dirty="0" err="1"/>
              <a:t>behintzat</a:t>
            </a:r>
            <a:r>
              <a:rPr lang="es-ES_tradnl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373815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2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542ECE0-B02C-47EA-99F3-41D8255A004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5996" y="618628"/>
            <a:ext cx="5756275" cy="4697413"/>
          </a:xfrm>
        </p:spPr>
        <p:txBody>
          <a:bodyPr anchor="ctr">
            <a:normAutofit/>
          </a:bodyPr>
          <a:lstStyle/>
          <a:p>
            <a:pPr lvl="1"/>
            <a:r>
              <a:rPr lang="es-ES" sz="2600" b="1" dirty="0">
                <a:solidFill>
                  <a:schemeClr val="bg1"/>
                </a:solidFill>
              </a:rPr>
              <a:t>ARANZADI </a:t>
            </a:r>
            <a:r>
              <a:rPr lang="es-ES" sz="2600" b="1" dirty="0" err="1">
                <a:solidFill>
                  <a:schemeClr val="bg1"/>
                </a:solidFill>
              </a:rPr>
              <a:t>IKASTOLAn</a:t>
            </a:r>
            <a:r>
              <a:rPr lang="es-ES" sz="2600" b="1" dirty="0">
                <a:solidFill>
                  <a:schemeClr val="bg1"/>
                </a:solidFill>
              </a:rPr>
              <a:t> (1974 – 1977)</a:t>
            </a:r>
          </a:p>
          <a:p>
            <a:pPr marL="457200" lvl="1" indent="0">
              <a:buNone/>
            </a:pPr>
            <a:endParaRPr lang="es-ES" sz="2600" b="1" dirty="0">
              <a:solidFill>
                <a:schemeClr val="bg1"/>
              </a:solidFill>
            </a:endParaRPr>
          </a:p>
          <a:p>
            <a:r>
              <a:rPr lang="es-ES" sz="2800" b="1" dirty="0" err="1">
                <a:solidFill>
                  <a:schemeClr val="bg1"/>
                </a:solidFill>
              </a:rPr>
              <a:t>Bergarako</a:t>
            </a:r>
            <a:r>
              <a:rPr lang="es-ES" sz="2800" b="1" dirty="0">
                <a:solidFill>
                  <a:schemeClr val="bg1"/>
                </a:solidFill>
              </a:rPr>
              <a:t> UNED </a:t>
            </a:r>
            <a:r>
              <a:rPr lang="es-ES" sz="2800" b="1" dirty="0" err="1">
                <a:solidFill>
                  <a:schemeClr val="bg1"/>
                </a:solidFill>
              </a:rPr>
              <a:t>unibertsitateko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  <a:r>
              <a:rPr lang="es-ES" sz="2800" b="1" dirty="0" err="1">
                <a:solidFill>
                  <a:schemeClr val="bg1"/>
                </a:solidFill>
              </a:rPr>
              <a:t>Euskal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  <a:r>
              <a:rPr lang="es-ES" sz="2800" b="1" dirty="0" err="1">
                <a:solidFill>
                  <a:schemeClr val="bg1"/>
                </a:solidFill>
              </a:rPr>
              <a:t>Kultura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  <a:r>
              <a:rPr lang="es-ES" sz="2800" b="1" dirty="0" err="1">
                <a:solidFill>
                  <a:schemeClr val="bg1"/>
                </a:solidFill>
              </a:rPr>
              <a:t>Departamentuan</a:t>
            </a:r>
            <a:r>
              <a:rPr lang="es-ES" sz="2800" b="1" dirty="0">
                <a:solidFill>
                  <a:schemeClr val="bg1"/>
                </a:solidFill>
              </a:rPr>
              <a:t>.(1977 – 1996)</a:t>
            </a:r>
          </a:p>
          <a:p>
            <a:endParaRPr lang="es-ES" sz="2800" b="1" dirty="0">
              <a:solidFill>
                <a:schemeClr val="bg1"/>
              </a:solidFill>
            </a:endParaRPr>
          </a:p>
          <a:p>
            <a:r>
              <a:rPr lang="es-ES" sz="2800" b="1" dirty="0" err="1">
                <a:solidFill>
                  <a:schemeClr val="bg1"/>
                </a:solidFill>
              </a:rPr>
              <a:t>Mondragon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  <a:r>
              <a:rPr lang="es-ES" sz="2800" b="1" dirty="0" err="1">
                <a:solidFill>
                  <a:schemeClr val="bg1"/>
                </a:solidFill>
              </a:rPr>
              <a:t>unibertsitatean</a:t>
            </a:r>
            <a:r>
              <a:rPr lang="es-ES" sz="2800" b="1" dirty="0">
                <a:solidFill>
                  <a:schemeClr val="bg1"/>
                </a:solidFill>
              </a:rPr>
              <a:t> (Oñati, 1999-2009)</a:t>
            </a:r>
            <a:endParaRPr lang="es-ES_tradnl" sz="28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C3198CE-D910-4C06-8AEA-BD8597461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15" y="128790"/>
            <a:ext cx="4636008" cy="672921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42284296-DF5E-4EB4-9DBC-1912537AA584}"/>
              </a:ext>
            </a:extLst>
          </p:cNvPr>
          <p:cNvSpPr/>
          <p:nvPr/>
        </p:nvSpPr>
        <p:spPr>
          <a:xfrm>
            <a:off x="6333149" y="5531445"/>
            <a:ext cx="57574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IRAKASKUNTZAN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1A79EB8D-311F-4836-A97C-A54339C06655}"/>
              </a:ext>
            </a:extLst>
          </p:cNvPr>
          <p:cNvSpPr/>
          <p:nvPr/>
        </p:nvSpPr>
        <p:spPr>
          <a:xfrm>
            <a:off x="6003631" y="2967335"/>
            <a:ext cx="1847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9FE498D1-72D9-432D-956C-B19F90B0F85E}"/>
              </a:ext>
            </a:extLst>
          </p:cNvPr>
          <p:cNvSpPr/>
          <p:nvPr/>
        </p:nvSpPr>
        <p:spPr>
          <a:xfrm>
            <a:off x="15142189" y="5931555"/>
            <a:ext cx="1847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_tradnl" sz="28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62B5D4E6-4322-4846-B0C2-1FB8E7E3D6A6}"/>
              </a:ext>
            </a:extLst>
          </p:cNvPr>
          <p:cNvSpPr/>
          <p:nvPr/>
        </p:nvSpPr>
        <p:spPr>
          <a:xfrm>
            <a:off x="6188362" y="128790"/>
            <a:ext cx="5530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LAN MUNDUAN</a:t>
            </a:r>
          </a:p>
        </p:txBody>
      </p:sp>
    </p:spTree>
    <p:extLst>
      <p:ext uri="{BB962C8B-B14F-4D97-AF65-F5344CB8AC3E}">
        <p14:creationId xmlns:p14="http://schemas.microsoft.com/office/powerpoint/2010/main" val="303950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000">
        <p:circle/>
      </p:transition>
    </mc:Choice>
    <mc:Fallback xmlns="">
      <p:transition spd="slow" advClick="0"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FDD3550-7286-4779-81D9-AE7DEECA7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225499"/>
            <a:ext cx="10820399" cy="2801935"/>
          </a:xfrm>
        </p:spPr>
        <p:txBody>
          <a:bodyPr/>
          <a:lstStyle/>
          <a:p>
            <a:pPr algn="ctr"/>
            <a:r>
              <a:rPr lang="es-ES" dirty="0" err="1"/>
              <a:t>Eusko</a:t>
            </a:r>
            <a:r>
              <a:rPr lang="es-ES" dirty="0"/>
              <a:t> </a:t>
            </a:r>
            <a:r>
              <a:rPr lang="es-ES" dirty="0" err="1"/>
              <a:t>Jaurlaritzaren</a:t>
            </a:r>
            <a:r>
              <a:rPr lang="es-ES" dirty="0"/>
              <a:t> </a:t>
            </a:r>
            <a:r>
              <a:rPr lang="es-ES" dirty="0" err="1"/>
              <a:t>Kultura</a:t>
            </a:r>
            <a:r>
              <a:rPr lang="es-ES" dirty="0"/>
              <a:t> </a:t>
            </a:r>
            <a:r>
              <a:rPr lang="es-ES" dirty="0" err="1"/>
              <a:t>sailean</a:t>
            </a:r>
            <a:r>
              <a:rPr lang="es-ES" dirty="0"/>
              <a:t> (1998 -1999)</a:t>
            </a:r>
            <a:endParaRPr lang="es-ES_tradnl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3EF490B-7286-4642-8BF8-02DD98EF0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899" y="3555468"/>
            <a:ext cx="10490200" cy="955675"/>
          </a:xfrm>
        </p:spPr>
        <p:txBody>
          <a:bodyPr/>
          <a:lstStyle/>
          <a:p>
            <a:r>
              <a:rPr lang="es-ES" dirty="0"/>
              <a:t>EUSKARA, EUSKAL LITERATURA ETA EUSKAL KULTURARI BURUZKO IKASGAIAK.</a:t>
            </a:r>
          </a:p>
          <a:p>
            <a:r>
              <a:rPr lang="es-ES" dirty="0"/>
              <a:t>LATINA, ALEMANA ETA BESTE ZENBAIT IRAKASGAI IRAKATSI DITU.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6710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B401E8D-C4BB-48F4-9433-D25E9E04D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92" y="783468"/>
            <a:ext cx="10820399" cy="2801935"/>
          </a:xfrm>
        </p:spPr>
        <p:txBody>
          <a:bodyPr/>
          <a:lstStyle/>
          <a:p>
            <a:r>
              <a:rPr lang="es-ES" b="1" i="1" dirty="0" err="1">
                <a:solidFill>
                  <a:srgbClr val="FFFF00"/>
                </a:solidFill>
              </a:rPr>
              <a:t>Eusko</a:t>
            </a:r>
            <a:r>
              <a:rPr lang="es-ES" b="1" i="1" dirty="0">
                <a:solidFill>
                  <a:srgbClr val="FFFF00"/>
                </a:solidFill>
              </a:rPr>
              <a:t> </a:t>
            </a:r>
            <a:r>
              <a:rPr lang="es-ES" b="1" i="1" dirty="0" err="1">
                <a:solidFill>
                  <a:srgbClr val="FFFF00"/>
                </a:solidFill>
              </a:rPr>
              <a:t>Jaurlaritzaren</a:t>
            </a:r>
            <a:r>
              <a:rPr lang="es-ES" b="1" i="1" dirty="0">
                <a:solidFill>
                  <a:srgbClr val="FFFF00"/>
                </a:solidFill>
              </a:rPr>
              <a:t> </a:t>
            </a:r>
            <a:r>
              <a:rPr lang="es-ES" b="1" i="1" dirty="0" err="1">
                <a:solidFill>
                  <a:srgbClr val="FFFF00"/>
                </a:solidFill>
              </a:rPr>
              <a:t>Kultura</a:t>
            </a:r>
            <a:r>
              <a:rPr lang="es-ES" b="1" i="1" dirty="0">
                <a:solidFill>
                  <a:srgbClr val="FFFF00"/>
                </a:solidFill>
              </a:rPr>
              <a:t> </a:t>
            </a:r>
            <a:r>
              <a:rPr lang="es-ES" b="1" i="1" dirty="0" err="1">
                <a:solidFill>
                  <a:srgbClr val="FFFF00"/>
                </a:solidFill>
              </a:rPr>
              <a:t>saileKO</a:t>
            </a:r>
            <a:r>
              <a:rPr lang="es-ES" b="1" i="1" dirty="0">
                <a:solidFill>
                  <a:srgbClr val="FFFF00"/>
                </a:solidFill>
              </a:rPr>
              <a:t> HIZKUNTZA POLITIKARAKO SAILBURUORDETZAK</a:t>
            </a:r>
            <a:endParaRPr lang="es-ES_tradnl" b="1" i="1" dirty="0">
              <a:solidFill>
                <a:srgbClr val="FFFF00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9232D28-D990-4A2C-B2EC-21F8B0FF0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sz="3600" dirty="0"/>
              <a:t>BIDEGILEAK BILDUMAREN ZUZENDARIA 2009GEROZTIK.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6618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14:ferris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80CCB7F-DAA6-4489-9C79-F6EC6B7B6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450574"/>
            <a:ext cx="8113642" cy="1700164"/>
          </a:xfrm>
        </p:spPr>
        <p:txBody>
          <a:bodyPr>
            <a:normAutofit/>
          </a:bodyPr>
          <a:lstStyle/>
          <a:p>
            <a:r>
              <a:rPr lang="es-ES" sz="8800" b="1" i="1" dirty="0">
                <a:solidFill>
                  <a:srgbClr val="FF0000"/>
                </a:solidFill>
              </a:rPr>
              <a:t>HITZALDIAK</a:t>
            </a:r>
            <a:endParaRPr lang="es-ES_tradnl" sz="900" b="1" i="1" dirty="0">
              <a:solidFill>
                <a:srgbClr val="FF0000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4A89F72-4D65-4F50-8B33-A7EEE9F7B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3464417"/>
            <a:ext cx="11528738" cy="1103196"/>
          </a:xfrm>
        </p:spPr>
        <p:txBody>
          <a:bodyPr>
            <a:noAutofit/>
          </a:bodyPr>
          <a:lstStyle/>
          <a:p>
            <a:r>
              <a:rPr lang="es-ES" sz="3600" dirty="0">
                <a:solidFill>
                  <a:srgbClr val="7030A0"/>
                </a:solidFill>
              </a:rPr>
              <a:t>NON  NAHI  IZAN  DUGU  </a:t>
            </a:r>
            <a:r>
              <a:rPr lang="es-ES" sz="3600" dirty="0" smtClean="0">
                <a:solidFill>
                  <a:srgbClr val="7030A0"/>
                </a:solidFill>
              </a:rPr>
              <a:t>HITZLARI. </a:t>
            </a:r>
            <a:endParaRPr lang="es-ES_tradnl" sz="3600" dirty="0">
              <a:solidFill>
                <a:srgbClr val="7030A0"/>
              </a:solidFill>
            </a:endParaRPr>
          </a:p>
        </p:txBody>
      </p:sp>
      <p:sp>
        <p:nvSpPr>
          <p:cNvPr id="4" name="Marcador de texto 2">
            <a:extLst>
              <a:ext uri="{FF2B5EF4-FFF2-40B4-BE49-F238E27FC236}">
                <a16:creationId xmlns="" xmlns:a16="http://schemas.microsoft.com/office/drawing/2014/main" id="{64A89F72-4D65-4F50-8B33-A7EEE9F7B05D}"/>
              </a:ext>
            </a:extLst>
          </p:cNvPr>
          <p:cNvSpPr txBox="1">
            <a:spLocks/>
          </p:cNvSpPr>
          <p:nvPr/>
        </p:nvSpPr>
        <p:spPr>
          <a:xfrm>
            <a:off x="152400" y="2692804"/>
            <a:ext cx="10676586" cy="66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3600" dirty="0" smtClean="0">
                <a:solidFill>
                  <a:srgbClr val="7030A0"/>
                </a:solidFill>
              </a:rPr>
              <a:t>     GURE </a:t>
            </a:r>
            <a:r>
              <a:rPr lang="es-ES" sz="3600" dirty="0">
                <a:solidFill>
                  <a:srgbClr val="7030A0"/>
                </a:solidFill>
              </a:rPr>
              <a:t>GEOGRAFIAREN BARNEAN</a:t>
            </a:r>
            <a:endParaRPr lang="es-ES_tradnl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083065"/>
      </p:ext>
    </p:extLst>
  </p:cSld>
  <p:clrMapOvr>
    <a:masterClrMapping/>
  </p:clrMapOvr>
  <p:transition spd="slow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DCD674A-9F0B-4A9D-886C-4F8C86A0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327" y="414269"/>
            <a:ext cx="8610599" cy="1303867"/>
          </a:xfrm>
        </p:spPr>
        <p:txBody>
          <a:bodyPr/>
          <a:lstStyle/>
          <a:p>
            <a:r>
              <a:rPr lang="es-ES" b="1" i="1" dirty="0"/>
              <a:t>HITZALDIAK</a:t>
            </a:r>
            <a:endParaRPr lang="es-ES_tradnl" b="1" i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6C4B418-8DAF-447F-A068-1DC4E35B7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8380" y="1661167"/>
            <a:ext cx="3456431" cy="617320"/>
          </a:xfrm>
        </p:spPr>
        <p:txBody>
          <a:bodyPr/>
          <a:lstStyle/>
          <a:p>
            <a:r>
              <a:rPr lang="es-ES" b="1" u="sng" dirty="0">
                <a:solidFill>
                  <a:schemeClr val="accent6">
                    <a:lumMod val="75000"/>
                  </a:schemeClr>
                </a:solidFill>
              </a:rPr>
              <a:t>JORRATUTAKO GAIAK</a:t>
            </a:r>
            <a:endParaRPr lang="es-ES_tradnl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910DB86-BAD5-4897-9769-BA47FD0CA70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541849" y="3508556"/>
            <a:ext cx="4352123" cy="1977844"/>
          </a:xfrm>
        </p:spPr>
        <p:txBody>
          <a:bodyPr>
            <a:normAutofit/>
          </a:bodyPr>
          <a:lstStyle/>
          <a:p>
            <a:r>
              <a:rPr lang="es-ES" sz="2800" dirty="0"/>
              <a:t>EUSKAL </a:t>
            </a:r>
            <a:r>
              <a:rPr lang="es-ES" sz="2800" dirty="0" smtClean="0"/>
              <a:t>LITERATURA</a:t>
            </a:r>
          </a:p>
          <a:p>
            <a:r>
              <a:rPr lang="es-ES" dirty="0"/>
              <a:t>	</a:t>
            </a:r>
          </a:p>
          <a:p>
            <a:r>
              <a:rPr lang="es-ES" sz="3600" b="1" dirty="0" smtClean="0">
                <a:solidFill>
                  <a:schemeClr val="accent2"/>
                </a:solidFill>
              </a:rPr>
              <a:t>      ETNOGRAFIA</a:t>
            </a:r>
            <a:r>
              <a:rPr lang="es-ES" dirty="0"/>
              <a:t>				</a:t>
            </a:r>
            <a:endParaRPr lang="es-ES_tradnl" dirty="0"/>
          </a:p>
        </p:txBody>
      </p:sp>
      <p:sp>
        <p:nvSpPr>
          <p:cNvPr id="6" name="Marcador de texto 5">
            <a:extLst>
              <a:ext uri="{FF2B5EF4-FFF2-40B4-BE49-F238E27FC236}">
                <a16:creationId xmlns="" xmlns:a16="http://schemas.microsoft.com/office/drawing/2014/main" id="{D43FF836-AE8A-4F8D-B1C9-6A16CE1AAC14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959484" y="3779842"/>
            <a:ext cx="4570881" cy="2195955"/>
          </a:xfrm>
        </p:spPr>
        <p:txBody>
          <a:bodyPr/>
          <a:lstStyle/>
          <a:p>
            <a:r>
              <a:rPr lang="es-ES" sz="4000" b="1" dirty="0">
                <a:solidFill>
                  <a:schemeClr val="accent4"/>
                </a:solidFill>
              </a:rPr>
              <a:t>HIZKUNTZA</a:t>
            </a:r>
          </a:p>
          <a:p>
            <a:endParaRPr lang="es-ES" sz="2800" b="1" dirty="0" smtClean="0">
              <a:solidFill>
                <a:srgbClr val="7030A0"/>
              </a:solidFill>
            </a:endParaRPr>
          </a:p>
          <a:p>
            <a:r>
              <a:rPr lang="es-ES" sz="2800" b="1" dirty="0" smtClean="0">
                <a:solidFill>
                  <a:srgbClr val="7030A0"/>
                </a:solidFill>
              </a:rPr>
              <a:t>       ONDAREARI BURUZ</a:t>
            </a:r>
            <a:r>
              <a:rPr lang="es-ES" dirty="0" smtClean="0"/>
              <a:t> </a:t>
            </a:r>
            <a:endParaRPr lang="es-ES_tradnl" dirty="0"/>
          </a:p>
        </p:txBody>
      </p:sp>
      <p:sp>
        <p:nvSpPr>
          <p:cNvPr id="8" name="Marcador de texto 7">
            <a:extLst>
              <a:ext uri="{FF2B5EF4-FFF2-40B4-BE49-F238E27FC236}">
                <a16:creationId xmlns="" xmlns:a16="http://schemas.microsoft.com/office/drawing/2014/main" id="{8CBB5B91-3B2F-491C-BAE7-95EA4C45DE91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000285" y="2981838"/>
            <a:ext cx="3456432" cy="2337136"/>
          </a:xfrm>
        </p:spPr>
        <p:txBody>
          <a:bodyPr>
            <a:normAutofit/>
          </a:bodyPr>
          <a:lstStyle/>
          <a:p>
            <a:r>
              <a:rPr lang="es-ES" sz="3200" dirty="0">
                <a:solidFill>
                  <a:schemeClr val="accent3">
                    <a:lumMod val="75000"/>
                  </a:schemeClr>
                </a:solidFill>
              </a:rPr>
              <a:t>DIALEKTOLOGIA</a:t>
            </a:r>
            <a:endParaRPr lang="es-ES_tradnl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98321"/>
      </p:ext>
    </p:extLst>
  </p:cSld>
  <p:clrMapOvr>
    <a:masterClrMapping/>
  </p:clrMapOvr>
  <p:transition spd="slow" advClick="0" advTm="1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C552FCD-F958-4B53-8D92-2CA6D92C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776" y="882319"/>
            <a:ext cx="8610599" cy="1303867"/>
          </a:xfrm>
        </p:spPr>
        <p:txBody>
          <a:bodyPr/>
          <a:lstStyle/>
          <a:p>
            <a:r>
              <a:rPr lang="es-ES" b="1" dirty="0" err="1"/>
              <a:t>Bakarkako</a:t>
            </a:r>
            <a:r>
              <a:rPr lang="es-ES" b="1" dirty="0"/>
              <a:t> </a:t>
            </a:r>
            <a:r>
              <a:rPr lang="es-ES" b="1" dirty="0" err="1"/>
              <a:t>argitalpen</a:t>
            </a:r>
            <a:r>
              <a:rPr lang="es-ES" b="1" dirty="0"/>
              <a:t> </a:t>
            </a:r>
            <a:r>
              <a:rPr lang="es-ES" b="1" dirty="0" err="1"/>
              <a:t>lanak</a:t>
            </a:r>
            <a:endParaRPr lang="es-ES_tradnl" b="1" dirty="0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F708AB3-313F-4647-9BEF-646096394122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204332" y="2504120"/>
            <a:ext cx="8915400" cy="3967514"/>
          </a:xfrm>
        </p:spPr>
        <p:txBody>
          <a:bodyPr>
            <a:normAutofit/>
          </a:bodyPr>
          <a:lstStyle/>
          <a:p>
            <a:endParaRPr lang="es-ES" sz="4000" dirty="0"/>
          </a:p>
          <a:p>
            <a:endParaRPr lang="es-ES" sz="4000" dirty="0"/>
          </a:p>
          <a:p>
            <a:r>
              <a:rPr lang="es-ES" sz="4000" dirty="0"/>
              <a:t>		* EUSKARA ETA LITERATURA. BATXILERGOA (2OO7)</a:t>
            </a:r>
          </a:p>
        </p:txBody>
      </p:sp>
    </p:spTree>
    <p:extLst>
      <p:ext uri="{BB962C8B-B14F-4D97-AF65-F5344CB8AC3E}">
        <p14:creationId xmlns:p14="http://schemas.microsoft.com/office/powerpoint/2010/main" val="1729456721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F708AB3-313F-4647-9BEF-646096394122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14375" y="2890486"/>
            <a:ext cx="8915400" cy="3967514"/>
          </a:xfrm>
        </p:spPr>
        <p:txBody>
          <a:bodyPr>
            <a:normAutofit/>
          </a:bodyPr>
          <a:lstStyle/>
          <a:p>
            <a:endParaRPr lang="es-E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sz="3600" dirty="0"/>
              <a:t>* BIDEGILEAK LIBURUXKA-SORTAKO:</a:t>
            </a:r>
          </a:p>
          <a:p>
            <a:r>
              <a:rPr lang="es-ES" dirty="0"/>
              <a:t>			</a:t>
            </a:r>
            <a:r>
              <a:rPr lang="es-ES" sz="2400" dirty="0"/>
              <a:t>- </a:t>
            </a:r>
            <a:r>
              <a:rPr lang="es-ES" sz="2400" dirty="0" smtClean="0"/>
              <a:t> JUSTO </a:t>
            </a:r>
            <a:r>
              <a:rPr lang="es-ES" sz="2400" dirty="0"/>
              <a:t>GARATE (2000)</a:t>
            </a:r>
          </a:p>
          <a:p>
            <a:pPr marL="3028950" lvl="6" indent="-285750">
              <a:buFontTx/>
              <a:buChar char="-"/>
            </a:pPr>
            <a:r>
              <a:rPr lang="es-ES" sz="2300" dirty="0"/>
              <a:t>ANTERO APAOLAZA (2008)</a:t>
            </a:r>
          </a:p>
          <a:p>
            <a:pPr marL="3028950" lvl="6" indent="-285750">
              <a:buFontTx/>
              <a:buChar char="-"/>
            </a:pPr>
            <a:r>
              <a:rPr lang="es-ES" sz="2300" dirty="0"/>
              <a:t>MIKEL LABOA (</a:t>
            </a:r>
            <a:r>
              <a:rPr lang="es-ES" sz="2300" dirty="0" smtClean="0"/>
              <a:t>2010)</a:t>
            </a:r>
            <a:endParaRPr lang="es-ES_tradnl" sz="2300" dirty="0"/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EC552FCD-F958-4B53-8D92-2CA6D92C5AEE}"/>
              </a:ext>
            </a:extLst>
          </p:cNvPr>
          <p:cNvSpPr txBox="1">
            <a:spLocks/>
          </p:cNvSpPr>
          <p:nvPr/>
        </p:nvSpPr>
        <p:spPr>
          <a:xfrm>
            <a:off x="3379776" y="882319"/>
            <a:ext cx="861059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smtClean="0"/>
              <a:t>Bakarkako argitalpen lanak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998333358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C552FCD-F958-4B53-8D92-2CA6D92C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1" y="423815"/>
            <a:ext cx="8610599" cy="1303867"/>
          </a:xfrm>
        </p:spPr>
        <p:txBody>
          <a:bodyPr/>
          <a:lstStyle/>
          <a:p>
            <a:r>
              <a:rPr lang="es-ES" b="1" dirty="0"/>
              <a:t>ELKARLANEAN </a:t>
            </a:r>
            <a:r>
              <a:rPr lang="es-ES" b="1" dirty="0" err="1"/>
              <a:t>argitaraTUTAKO</a:t>
            </a:r>
            <a:r>
              <a:rPr lang="es-ES" b="1" dirty="0"/>
              <a:t> </a:t>
            </a:r>
            <a:r>
              <a:rPr lang="es-ES" b="1" dirty="0" err="1"/>
              <a:t>lanak</a:t>
            </a:r>
            <a:endParaRPr lang="es-ES_tradnl" b="1" dirty="0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F708AB3-313F-4647-9BEF-646096394122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14374" y="2065866"/>
            <a:ext cx="10429875" cy="4792134"/>
          </a:xfrm>
        </p:spPr>
        <p:txBody>
          <a:bodyPr>
            <a:norm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sz="4000" dirty="0">
                <a:solidFill>
                  <a:srgbClr val="00B050"/>
                </a:solidFill>
              </a:rPr>
              <a:t>OÑATIKO HISTORIA ETA ARTE BILDUMA/ Inventario histórico artístico del valle </a:t>
            </a:r>
            <a:r>
              <a:rPr lang="es-ES" sz="4000" dirty="0" err="1">
                <a:solidFill>
                  <a:srgbClr val="00B050"/>
                </a:solidFill>
              </a:rPr>
              <a:t>Oñati</a:t>
            </a:r>
            <a:r>
              <a:rPr lang="es-ES" sz="4000" dirty="0">
                <a:solidFill>
                  <a:srgbClr val="00B050"/>
                </a:solidFill>
              </a:rPr>
              <a:t> , OÑATI, </a:t>
            </a:r>
            <a:r>
              <a:rPr lang="es-ES" sz="4000" dirty="0" smtClean="0">
                <a:solidFill>
                  <a:srgbClr val="00B050"/>
                </a:solidFill>
              </a:rPr>
              <a:t>1982</a:t>
            </a:r>
            <a:endParaRPr lang="es-ES" sz="4000" dirty="0">
              <a:solidFill>
                <a:srgbClr val="00B050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S" sz="4000" dirty="0">
              <a:solidFill>
                <a:srgbClr val="00B050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S" sz="4000" dirty="0">
              <a:solidFill>
                <a:srgbClr val="00B050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sz="4000" dirty="0">
                <a:solidFill>
                  <a:schemeClr val="accent2"/>
                </a:solidFill>
              </a:rPr>
              <a:t> ITSASOA 3. El mar de </a:t>
            </a:r>
            <a:r>
              <a:rPr lang="es-ES" sz="4000" dirty="0" err="1">
                <a:solidFill>
                  <a:schemeClr val="accent2"/>
                </a:solidFill>
              </a:rPr>
              <a:t>Euskalerria</a:t>
            </a:r>
            <a:r>
              <a:rPr lang="es-ES" sz="4000" dirty="0">
                <a:solidFill>
                  <a:schemeClr val="accent2"/>
                </a:solidFill>
              </a:rPr>
              <a:t>, Donostia, 1987</a:t>
            </a:r>
          </a:p>
          <a:p>
            <a:pPr algn="ctr"/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80373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F708AB3-313F-4647-9BEF-646096394122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14374" y="2065866"/>
            <a:ext cx="10429875" cy="4792134"/>
          </a:xfrm>
        </p:spPr>
        <p:txBody>
          <a:bodyPr>
            <a:norm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endParaRPr lang="es-ES" sz="4000" b="1" i="1" dirty="0">
              <a:solidFill>
                <a:srgbClr val="FF0000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sz="4000" b="1" i="1" dirty="0">
                <a:solidFill>
                  <a:srgbClr val="FF0000"/>
                </a:solidFill>
              </a:rPr>
              <a:t> BERGARAKO euskera, </a:t>
            </a:r>
            <a:r>
              <a:rPr lang="es-ES" sz="4000" b="1" i="1" dirty="0" smtClean="0">
                <a:solidFill>
                  <a:srgbClr val="FF0000"/>
                </a:solidFill>
              </a:rPr>
              <a:t>1988</a:t>
            </a:r>
            <a:endParaRPr lang="es-ES" sz="4000" dirty="0"/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S" sz="3600" dirty="0"/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S" sz="3600" dirty="0"/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sz="3600" dirty="0"/>
              <a:t> EUSKAL ARTEA ETA ARTISTAK 60  HAMARKADAN ARTE Y ARTISTAS EN LOS AÑOS 60.  DONOSTIA, 1995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EC552FCD-F958-4B53-8D92-2CA6D92C5AEE}"/>
              </a:ext>
            </a:extLst>
          </p:cNvPr>
          <p:cNvSpPr txBox="1">
            <a:spLocks/>
          </p:cNvSpPr>
          <p:nvPr/>
        </p:nvSpPr>
        <p:spPr>
          <a:xfrm>
            <a:off x="3581401" y="423815"/>
            <a:ext cx="861059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/>
              <a:t>ELKARLANEAN argitaraTUTAKO lanak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30206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="" xmlns:a16="http://schemas.microsoft.com/office/drawing/2014/main" id="{815CDCF6-2010-4CE0-A2CA-86CE0DCB9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145" y="-342149"/>
            <a:ext cx="3052205" cy="999885"/>
          </a:xfrm>
        </p:spPr>
        <p:txBody>
          <a:bodyPr/>
          <a:lstStyle/>
          <a:p>
            <a:r>
              <a:rPr lang="es-ES" dirty="0" err="1"/>
              <a:t>jarraipena</a:t>
            </a:r>
            <a:endParaRPr lang="es-ES_tradnl" dirty="0"/>
          </a:p>
        </p:txBody>
      </p:sp>
      <p:sp>
        <p:nvSpPr>
          <p:cNvPr id="10" name="Marcador de texto 9">
            <a:extLst>
              <a:ext uri="{FF2B5EF4-FFF2-40B4-BE49-F238E27FC236}">
                <a16:creationId xmlns="" xmlns:a16="http://schemas.microsoft.com/office/drawing/2014/main" id="{240AE114-51D0-4EC5-B0F2-E3C4B72D5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624143"/>
            <a:ext cx="12192000" cy="5609713"/>
          </a:xfrm>
        </p:spPr>
        <p:txBody>
          <a:bodyPr>
            <a:norm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s-ES" sz="4000" dirty="0"/>
              <a:t>Hala </a:t>
            </a:r>
            <a:r>
              <a:rPr lang="es-ES" sz="4000" dirty="0" err="1"/>
              <a:t>bazan</a:t>
            </a:r>
            <a:r>
              <a:rPr lang="es-ES" sz="4000" dirty="0"/>
              <a:t>… Deba </a:t>
            </a:r>
            <a:r>
              <a:rPr lang="es-ES" sz="4000" dirty="0" err="1"/>
              <a:t>goieneko</a:t>
            </a:r>
            <a:r>
              <a:rPr lang="es-ES" sz="4000" dirty="0"/>
              <a:t> </a:t>
            </a:r>
            <a:r>
              <a:rPr lang="es-ES" sz="4000" dirty="0" err="1"/>
              <a:t>plazan</a:t>
            </a:r>
            <a:r>
              <a:rPr lang="es-ES" sz="4000" dirty="0"/>
              <a:t>.               							  </a:t>
            </a:r>
            <a:r>
              <a:rPr lang="es-ES" sz="4000" dirty="0" err="1"/>
              <a:t>Arrasaten</a:t>
            </a:r>
            <a:r>
              <a:rPr lang="es-ES" sz="4000" dirty="0"/>
              <a:t>, 2004</a:t>
            </a:r>
          </a:p>
          <a:p>
            <a:endParaRPr lang="es-ES" sz="4000" dirty="0">
              <a:solidFill>
                <a:schemeClr val="accent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b="1" dirty="0" err="1">
                <a:solidFill>
                  <a:schemeClr val="accent1"/>
                </a:solidFill>
              </a:rPr>
              <a:t>Olaitturriren</a:t>
            </a:r>
            <a:r>
              <a:rPr lang="es-ES" sz="4000" b="1" dirty="0">
                <a:solidFill>
                  <a:schemeClr val="accent1"/>
                </a:solidFill>
              </a:rPr>
              <a:t> </a:t>
            </a:r>
            <a:r>
              <a:rPr lang="es-ES" sz="4000" b="1" dirty="0" err="1">
                <a:solidFill>
                  <a:schemeClr val="accent1"/>
                </a:solidFill>
              </a:rPr>
              <a:t>herri</a:t>
            </a:r>
            <a:r>
              <a:rPr lang="es-ES" sz="4000" b="1" dirty="0">
                <a:solidFill>
                  <a:schemeClr val="accent1"/>
                </a:solidFill>
              </a:rPr>
              <a:t> </a:t>
            </a:r>
            <a:r>
              <a:rPr lang="es-ES" sz="4000" b="1" dirty="0" err="1">
                <a:solidFill>
                  <a:schemeClr val="accent1"/>
                </a:solidFill>
              </a:rPr>
              <a:t>antzerkia</a:t>
            </a:r>
            <a:r>
              <a:rPr lang="es-ES" sz="4000" b="1" dirty="0">
                <a:solidFill>
                  <a:schemeClr val="accent1"/>
                </a:solidFill>
              </a:rPr>
              <a:t>.    </a:t>
            </a:r>
            <a:r>
              <a:rPr lang="es-ES" sz="4000" b="1" dirty="0" err="1">
                <a:solidFill>
                  <a:schemeClr val="accent1"/>
                </a:solidFill>
              </a:rPr>
              <a:t>Oñati</a:t>
            </a:r>
            <a:r>
              <a:rPr lang="es-ES" sz="4000" b="1" dirty="0">
                <a:solidFill>
                  <a:schemeClr val="accent1"/>
                </a:solidFill>
              </a:rPr>
              <a:t>, 2010</a:t>
            </a:r>
            <a:endParaRPr lang="es-ES" sz="4000" dirty="0">
              <a:solidFill>
                <a:schemeClr val="accent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4000" dirty="0"/>
          </a:p>
          <a:p>
            <a:pPr marL="571500" indent="-571500">
              <a:buFont typeface="Arial" panose="020B0604020202020204" pitchFamily="34" charset="0"/>
              <a:buChar char="•"/>
              <a:tabLst>
                <a:tab pos="7534275" algn="l"/>
              </a:tabLst>
            </a:pPr>
            <a:r>
              <a:rPr lang="es-ES" sz="4000" dirty="0">
                <a:solidFill>
                  <a:srgbClr val="00B0F0"/>
                </a:solidFill>
              </a:rPr>
              <a:t>MIGUEL ANGEL ARZUAGA.   </a:t>
            </a:r>
            <a:r>
              <a:rPr lang="es-ES" sz="4000" dirty="0" smtClean="0">
                <a:solidFill>
                  <a:srgbClr val="00B0F0"/>
                </a:solidFill>
              </a:rPr>
              <a:t>  </a:t>
            </a:r>
            <a:r>
              <a:rPr lang="es-ES" sz="4000" dirty="0" err="1" smtClean="0">
                <a:solidFill>
                  <a:srgbClr val="00B0F0"/>
                </a:solidFill>
              </a:rPr>
              <a:t>Oñati</a:t>
            </a:r>
            <a:r>
              <a:rPr lang="es-ES" sz="4000" dirty="0" smtClean="0">
                <a:solidFill>
                  <a:srgbClr val="00B0F0"/>
                </a:solidFill>
              </a:rPr>
              <a:t>, </a:t>
            </a:r>
            <a:r>
              <a:rPr lang="es-ES" sz="4000" dirty="0">
                <a:solidFill>
                  <a:srgbClr val="00B0F0"/>
                </a:solidFill>
              </a:rPr>
              <a:t>2010</a:t>
            </a:r>
          </a:p>
          <a:p>
            <a:endParaRPr lang="es-ES" sz="4000" dirty="0">
              <a:solidFill>
                <a:srgbClr val="00B0F0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s-ES" sz="4000" dirty="0"/>
              <a:t>GERRAKO GARRAK OÑATIN. </a:t>
            </a:r>
            <a:r>
              <a:rPr lang="es-ES" sz="4000" dirty="0" smtClean="0"/>
              <a:t> </a:t>
            </a:r>
            <a:r>
              <a:rPr lang="es-ES" sz="4000" dirty="0" err="1" smtClean="0"/>
              <a:t>Oñati</a:t>
            </a:r>
            <a:r>
              <a:rPr lang="es-ES" sz="4000" dirty="0" smtClean="0"/>
              <a:t>, </a:t>
            </a:r>
            <a:r>
              <a:rPr lang="es-ES" sz="4000" dirty="0"/>
              <a:t>2011</a:t>
            </a:r>
            <a:endParaRPr lang="es-ES_tradnl" sz="4000" dirty="0"/>
          </a:p>
        </p:txBody>
      </p:sp>
    </p:spTree>
    <p:extLst>
      <p:ext uri="{BB962C8B-B14F-4D97-AF65-F5344CB8AC3E}">
        <p14:creationId xmlns:p14="http://schemas.microsoft.com/office/powerpoint/2010/main" val="1090661411"/>
      </p:ext>
    </p:extLst>
  </p:cSld>
  <p:clrMapOvr>
    <a:masterClrMapping/>
  </p:clrMapOvr>
  <p:transition spd="slow" advClick="0"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4A734C7-CD0E-49DD-8D1A-22A727EC2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420" y="931798"/>
            <a:ext cx="8610600" cy="1293028"/>
          </a:xfrm>
        </p:spPr>
        <p:txBody>
          <a:bodyPr>
            <a:noAutofit/>
          </a:bodyPr>
          <a:lstStyle/>
          <a:p>
            <a:r>
              <a:rPr lang="es-ES" b="1" i="1" dirty="0" err="1">
                <a:solidFill>
                  <a:srgbClr val="FF0066"/>
                </a:solidFill>
              </a:rPr>
              <a:t>Hainbat</a:t>
            </a:r>
            <a:r>
              <a:rPr lang="es-ES" b="1" i="1" dirty="0">
                <a:solidFill>
                  <a:srgbClr val="FF0066"/>
                </a:solidFill>
              </a:rPr>
              <a:t> </a:t>
            </a:r>
            <a:r>
              <a:rPr lang="es-ES" b="1" i="1" dirty="0" err="1">
                <a:solidFill>
                  <a:srgbClr val="FF0066"/>
                </a:solidFill>
              </a:rPr>
              <a:t>idazlan</a:t>
            </a:r>
            <a:r>
              <a:rPr lang="es-ES" b="1" i="1" dirty="0">
                <a:solidFill>
                  <a:srgbClr val="FF0066"/>
                </a:solidFill>
              </a:rPr>
              <a:t> </a:t>
            </a:r>
            <a:r>
              <a:rPr lang="es-ES" b="1" i="1" dirty="0" err="1">
                <a:solidFill>
                  <a:srgbClr val="FF0066"/>
                </a:solidFill>
              </a:rPr>
              <a:t>kaleratuak</a:t>
            </a:r>
            <a:r>
              <a:rPr lang="es-ES" b="1" i="1" dirty="0">
                <a:solidFill>
                  <a:srgbClr val="FF0066"/>
                </a:solidFill>
              </a:rPr>
              <a:t> </a:t>
            </a:r>
            <a:r>
              <a:rPr lang="es-ES" b="1" i="1" dirty="0" err="1">
                <a:solidFill>
                  <a:srgbClr val="FF0066"/>
                </a:solidFill>
              </a:rPr>
              <a:t>honako</a:t>
            </a:r>
            <a:r>
              <a:rPr lang="es-ES" b="1" i="1" dirty="0">
                <a:solidFill>
                  <a:srgbClr val="FF0066"/>
                </a:solidFill>
              </a:rPr>
              <a:t> </a:t>
            </a:r>
            <a:r>
              <a:rPr lang="es-ES" b="1" i="1" dirty="0" err="1">
                <a:solidFill>
                  <a:srgbClr val="FF0066"/>
                </a:solidFill>
              </a:rPr>
              <a:t>aldizkari</a:t>
            </a:r>
            <a:r>
              <a:rPr lang="es-ES" b="1" i="1" dirty="0">
                <a:solidFill>
                  <a:srgbClr val="FF0066"/>
                </a:solidFill>
              </a:rPr>
              <a:t> eta </a:t>
            </a:r>
            <a:r>
              <a:rPr lang="es-ES" b="1" i="1" dirty="0" err="1">
                <a:solidFill>
                  <a:srgbClr val="FF0066"/>
                </a:solidFill>
              </a:rPr>
              <a:t>periodikotan</a:t>
            </a:r>
            <a:endParaRPr lang="es-ES_tradnl" b="1" i="1" dirty="0">
              <a:solidFill>
                <a:srgbClr val="FF0066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11DF6504-CCB7-4777-988C-48FE9D167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1343068" cy="4024125"/>
          </a:xfrm>
        </p:spPr>
        <p:txBody>
          <a:bodyPr>
            <a:normAutofit fontScale="92500" lnSpcReduction="20000"/>
          </a:bodyPr>
          <a:lstStyle/>
          <a:p>
            <a:r>
              <a:rPr lang="es-ES" sz="2800" dirty="0" smtClean="0"/>
              <a:t>- HEGATS</a:t>
            </a:r>
            <a:endParaRPr lang="es-ES" sz="2800" dirty="0"/>
          </a:p>
          <a:p>
            <a:r>
              <a:rPr lang="es-ES" sz="2800" dirty="0" smtClean="0"/>
              <a:t>- RIEV</a:t>
            </a:r>
            <a:endParaRPr lang="es-ES" sz="2800" dirty="0"/>
          </a:p>
          <a:p>
            <a:r>
              <a:rPr lang="es-ES" sz="2800" dirty="0" smtClean="0"/>
              <a:t>- EUSKO </a:t>
            </a:r>
            <a:r>
              <a:rPr lang="es-ES" sz="2800" dirty="0"/>
              <a:t>NEWS</a:t>
            </a:r>
          </a:p>
          <a:p>
            <a:r>
              <a:rPr lang="es-ES" sz="2800" dirty="0" smtClean="0"/>
              <a:t>- </a:t>
            </a:r>
            <a:r>
              <a:rPr lang="es-ES" sz="2800" dirty="0" err="1" smtClean="0"/>
              <a:t>Txinpartak</a:t>
            </a:r>
            <a:endParaRPr lang="es-ES" sz="2800" dirty="0"/>
          </a:p>
          <a:p>
            <a:r>
              <a:rPr lang="es-ES" sz="2800" dirty="0" smtClean="0"/>
              <a:t>- BRSBAP</a:t>
            </a:r>
            <a:endParaRPr lang="es-ES" sz="2800" dirty="0"/>
          </a:p>
          <a:p>
            <a:r>
              <a:rPr lang="es-ES" sz="2800" dirty="0" smtClean="0"/>
              <a:t>- FLV</a:t>
            </a:r>
            <a:endParaRPr lang="es-ES" sz="2800" dirty="0"/>
          </a:p>
          <a:p>
            <a:r>
              <a:rPr lang="es-ES" sz="2800" dirty="0" smtClean="0"/>
              <a:t>- </a:t>
            </a:r>
            <a:r>
              <a:rPr lang="es-ES" sz="2800" dirty="0" err="1" smtClean="0"/>
              <a:t>Anaitasuna</a:t>
            </a:r>
            <a:endParaRPr lang="es-ES" sz="2800" dirty="0"/>
          </a:p>
          <a:p>
            <a:r>
              <a:rPr lang="es-ES" sz="2800" dirty="0" smtClean="0"/>
              <a:t>- </a:t>
            </a:r>
            <a:r>
              <a:rPr lang="es-ES" sz="2800" dirty="0" err="1" smtClean="0"/>
              <a:t>Oñatiko</a:t>
            </a:r>
            <a:r>
              <a:rPr lang="es-ES" sz="2800" dirty="0" smtClean="0"/>
              <a:t> </a:t>
            </a:r>
            <a:r>
              <a:rPr lang="es-ES" sz="2800" dirty="0" err="1"/>
              <a:t>Liburutegiko</a:t>
            </a:r>
            <a:r>
              <a:rPr lang="es-ES" sz="2800" dirty="0"/>
              <a:t> </a:t>
            </a:r>
            <a:r>
              <a:rPr lang="es-ES" sz="2800" dirty="0" err="1"/>
              <a:t>Agerkaria</a:t>
            </a:r>
            <a:endParaRPr lang="es-ES" sz="2800" dirty="0"/>
          </a:p>
          <a:p>
            <a:r>
              <a:rPr lang="es-ES" sz="2800" dirty="0" smtClean="0"/>
              <a:t>- Euskara</a:t>
            </a:r>
            <a:endParaRPr lang="es-ES" sz="2800" dirty="0"/>
          </a:p>
          <a:p>
            <a:r>
              <a:rPr lang="es-ES" sz="2800" dirty="0" smtClean="0"/>
              <a:t>- ASJU</a:t>
            </a:r>
            <a:r>
              <a:rPr lang="es-ES" sz="2800" dirty="0"/>
              <a:t>					</a:t>
            </a:r>
            <a:r>
              <a:rPr lang="es-ES" sz="2800" dirty="0" smtClean="0"/>
              <a:t>                         </a:t>
            </a:r>
            <a:r>
              <a:rPr lang="es-ES" sz="2800" b="1" i="1" dirty="0" err="1" smtClean="0">
                <a:solidFill>
                  <a:srgbClr val="FFFF00"/>
                </a:solidFill>
              </a:rPr>
              <a:t>jarraian</a:t>
            </a:r>
            <a:r>
              <a:rPr lang="es-ES" sz="2800" b="1" i="1" dirty="0" smtClean="0">
                <a:solidFill>
                  <a:srgbClr val="FFFF00"/>
                </a:solidFill>
              </a:rPr>
              <a:t> </a:t>
            </a:r>
            <a:r>
              <a:rPr lang="es-ES" sz="2800" b="1" i="1" dirty="0" err="1">
                <a:solidFill>
                  <a:srgbClr val="FFFF00"/>
                </a:solidFill>
              </a:rPr>
              <a:t>egunkariak</a:t>
            </a:r>
            <a:endParaRPr lang="es-ES_tradnl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92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1DD5CC7-A117-4718-8788-2702A0717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436" y="122468"/>
            <a:ext cx="10820399" cy="955675"/>
          </a:xfrm>
        </p:spPr>
        <p:txBody>
          <a:bodyPr>
            <a:normAutofit/>
          </a:bodyPr>
          <a:lstStyle/>
          <a:p>
            <a:r>
              <a:rPr lang="es-ES" b="1" dirty="0" err="1"/>
              <a:t>egunkariak</a:t>
            </a:r>
            <a:endParaRPr lang="es-ES_tradnl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EDEAF13-6906-4C98-A3DF-67C9F6010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315" y="1503146"/>
            <a:ext cx="10490200" cy="4983140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2800" b="1" dirty="0">
                <a:solidFill>
                  <a:srgbClr val="00B0F0"/>
                </a:solidFill>
              </a:rPr>
              <a:t>-</a:t>
            </a:r>
            <a:r>
              <a:rPr lang="es-ES" sz="4400" b="1" dirty="0" err="1">
                <a:solidFill>
                  <a:srgbClr val="00B0F0"/>
                </a:solidFill>
              </a:rPr>
              <a:t>Egin</a:t>
            </a:r>
            <a:endParaRPr lang="es-ES" sz="4400" b="1" dirty="0">
              <a:solidFill>
                <a:srgbClr val="00B0F0"/>
              </a:solidFill>
            </a:endParaRPr>
          </a:p>
          <a:p>
            <a:pPr algn="l"/>
            <a:r>
              <a:rPr lang="es-ES" sz="4400" b="1" dirty="0">
                <a:solidFill>
                  <a:srgbClr val="00B0F0"/>
                </a:solidFill>
              </a:rPr>
              <a:t>-</a:t>
            </a:r>
            <a:r>
              <a:rPr lang="es-ES" sz="4400" b="1" dirty="0" err="1">
                <a:solidFill>
                  <a:srgbClr val="00B0F0"/>
                </a:solidFill>
              </a:rPr>
              <a:t>Deia</a:t>
            </a:r>
            <a:endParaRPr lang="es-ES" sz="4400" b="1" dirty="0">
              <a:solidFill>
                <a:srgbClr val="00B0F0"/>
              </a:solidFill>
            </a:endParaRPr>
          </a:p>
          <a:p>
            <a:pPr algn="l"/>
            <a:r>
              <a:rPr lang="es-ES" sz="4400" b="1" dirty="0">
                <a:solidFill>
                  <a:srgbClr val="00B0F0"/>
                </a:solidFill>
              </a:rPr>
              <a:t>-Diario </a:t>
            </a:r>
            <a:r>
              <a:rPr lang="es-ES" sz="4400" b="1" dirty="0" smtClean="0">
                <a:solidFill>
                  <a:srgbClr val="00B0F0"/>
                </a:solidFill>
              </a:rPr>
              <a:t>Vasco</a:t>
            </a:r>
            <a:endParaRPr lang="es-ES" sz="4400" b="1" dirty="0">
              <a:solidFill>
                <a:srgbClr val="00B0F0"/>
              </a:solidFill>
            </a:endParaRPr>
          </a:p>
          <a:p>
            <a:pPr algn="l"/>
            <a:r>
              <a:rPr lang="es-ES" sz="4400" b="1" dirty="0">
                <a:solidFill>
                  <a:srgbClr val="00B0F0"/>
                </a:solidFill>
              </a:rPr>
              <a:t>-Gara</a:t>
            </a:r>
          </a:p>
          <a:p>
            <a:r>
              <a:rPr lang="es-ES" sz="4400" dirty="0">
                <a:solidFill>
                  <a:srgbClr val="FFFF00"/>
                </a:solidFill>
              </a:rPr>
              <a:t>-</a:t>
            </a:r>
            <a:r>
              <a:rPr lang="es-ES" sz="4400" b="1" dirty="0" err="1">
                <a:solidFill>
                  <a:srgbClr val="FFFF00"/>
                </a:solidFill>
              </a:rPr>
              <a:t>Arrasate</a:t>
            </a:r>
            <a:r>
              <a:rPr lang="es-ES" sz="4400" b="1" dirty="0">
                <a:solidFill>
                  <a:srgbClr val="FFFF00"/>
                </a:solidFill>
              </a:rPr>
              <a:t> </a:t>
            </a:r>
            <a:r>
              <a:rPr lang="es-ES" sz="4400" b="1" dirty="0" err="1">
                <a:solidFill>
                  <a:srgbClr val="FFFF00"/>
                </a:solidFill>
              </a:rPr>
              <a:t>Press</a:t>
            </a:r>
            <a:endParaRPr lang="es-ES" sz="4400" b="1" dirty="0">
              <a:solidFill>
                <a:srgbClr val="FFFF00"/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4400" b="1" dirty="0" err="1">
                <a:solidFill>
                  <a:srgbClr val="FFFF00"/>
                </a:solidFill>
              </a:rPr>
              <a:t>Berrigara</a:t>
            </a:r>
            <a:r>
              <a:rPr lang="es-ES" sz="4400" b="1" dirty="0">
                <a:solidFill>
                  <a:srgbClr val="FFFF00"/>
                </a:solidFill>
              </a:rPr>
              <a:t> </a:t>
            </a:r>
          </a:p>
          <a:p>
            <a:r>
              <a:rPr lang="es-ES" sz="4400" b="1" dirty="0">
                <a:solidFill>
                  <a:srgbClr val="FFFF00"/>
                </a:solidFill>
              </a:rPr>
              <a:t>- </a:t>
            </a:r>
            <a:r>
              <a:rPr lang="es-ES" sz="4400" b="1" dirty="0" err="1">
                <a:solidFill>
                  <a:srgbClr val="FFFF00"/>
                </a:solidFill>
              </a:rPr>
              <a:t>Goienk</a:t>
            </a:r>
            <a:r>
              <a:rPr lang="es-ES" sz="3600" b="1" dirty="0" err="1">
                <a:solidFill>
                  <a:srgbClr val="FFFF00"/>
                </a:solidFill>
              </a:rPr>
              <a:t>aria</a:t>
            </a:r>
            <a:endParaRPr lang="es-ES_tradnl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67318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263808A-BC12-4988-B944-573AE3766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223" y="-180305"/>
            <a:ext cx="5286777" cy="1245547"/>
          </a:xfrm>
        </p:spPr>
        <p:txBody>
          <a:bodyPr>
            <a:normAutofit/>
          </a:bodyPr>
          <a:lstStyle/>
          <a:p>
            <a:r>
              <a:rPr lang="es-ES" sz="4000" b="1" dirty="0"/>
              <a:t>ITZULPENAK</a:t>
            </a:r>
            <a:endParaRPr lang="es-ES_tradnl" sz="4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B71611C-9E8D-4E9D-9BFB-71D60D09A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2915" y="1953884"/>
            <a:ext cx="10227615" cy="4728104"/>
          </a:xfrm>
        </p:spPr>
        <p:txBody>
          <a:bodyPr/>
          <a:lstStyle/>
          <a:p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KATALANETIK, GAZTELANIATIK,ALEMANETIK,GALEGOTIK:</a:t>
            </a:r>
          </a:p>
          <a:p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es-ES" b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AGUSTIN FERNANDEZ PAZ-EN LIBURUA CARTAS DE INVIERNO / NEGUKO </a:t>
            </a:r>
            <a:r>
              <a:rPr lang="es-ES" b="1" dirty="0" smtClean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  GUTUNAK.  DONOSTIA,1997</a:t>
            </a:r>
            <a:endParaRPr lang="es-ES" b="1" dirty="0"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es-E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s-E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RAMON CARIDE-</a:t>
            </a:r>
            <a:r>
              <a:rPr lang="es-ES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</a:t>
            </a:r>
            <a:r>
              <a:rPr lang="es-E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PERIGO VEXETAL / IZURRI BERDEA. </a:t>
            </a:r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DONOSTIA,1999 </a:t>
            </a:r>
            <a:r>
              <a:rPr lang="es-E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</a:p>
          <a:p>
            <a:r>
              <a:rPr lang="es-E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1240274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6854A9-A4B0-4C06-9F92-52527274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07" y="115768"/>
            <a:ext cx="5281749" cy="864130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ANTZERKIA</a:t>
            </a:r>
            <a:endParaRPr lang="es-ES_tradnl" b="1" dirty="0">
              <a:solidFill>
                <a:srgbClr val="FFFF0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CE29EADC-6270-4487-A774-BBD33B516724}"/>
              </a:ext>
            </a:extLst>
          </p:cNvPr>
          <p:cNvSpPr txBox="1"/>
          <p:nvPr/>
        </p:nvSpPr>
        <p:spPr>
          <a:xfrm>
            <a:off x="234463" y="1559110"/>
            <a:ext cx="1195753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	ANTZERKI  MUNDUAREKIN </a:t>
            </a:r>
            <a:r>
              <a:rPr lang="es-ES" sz="4000" dirty="0" err="1"/>
              <a:t>Gaztetatik</a:t>
            </a:r>
            <a:r>
              <a:rPr lang="es-ES" sz="4000" dirty="0"/>
              <a:t> izan du </a:t>
            </a:r>
            <a:r>
              <a:rPr lang="es-ES" sz="4000" dirty="0" err="1"/>
              <a:t>harremana</a:t>
            </a:r>
            <a:r>
              <a:rPr lang="es-ES" sz="4000" dirty="0"/>
              <a:t>. </a:t>
            </a:r>
          </a:p>
          <a:p>
            <a:endParaRPr lang="es-ES" sz="4000" dirty="0"/>
          </a:p>
          <a:p>
            <a:r>
              <a:rPr lang="es-ES" sz="4000" dirty="0"/>
              <a:t>	</a:t>
            </a:r>
            <a:r>
              <a:rPr lang="es-ES" sz="4000" dirty="0" err="1"/>
              <a:t>Bilboko</a:t>
            </a:r>
            <a:r>
              <a:rPr lang="es-ES" sz="4000" dirty="0"/>
              <a:t> </a:t>
            </a:r>
            <a:r>
              <a:rPr lang="es-ES" sz="4000" dirty="0" err="1"/>
              <a:t>Kriseilu</a:t>
            </a:r>
            <a:r>
              <a:rPr lang="es-ES" sz="4000" dirty="0"/>
              <a:t> eta </a:t>
            </a:r>
            <a:r>
              <a:rPr lang="es-ES" sz="4000" dirty="0" err="1"/>
              <a:t>jaioterriko</a:t>
            </a:r>
            <a:r>
              <a:rPr lang="es-ES" sz="4000" dirty="0"/>
              <a:t> </a:t>
            </a:r>
            <a:r>
              <a:rPr lang="es-ES" sz="4000" dirty="0" err="1"/>
              <a:t>Oñatz</a:t>
            </a:r>
            <a:r>
              <a:rPr lang="es-ES" sz="4000" dirty="0"/>
              <a:t> </a:t>
            </a:r>
            <a:r>
              <a:rPr lang="es-ES" sz="4000" dirty="0" err="1"/>
              <a:t>taldean</a:t>
            </a:r>
            <a:r>
              <a:rPr lang="es-ES" sz="4000" dirty="0"/>
              <a:t> 1960 -1970 </a:t>
            </a:r>
            <a:r>
              <a:rPr lang="es-ES" sz="4000" dirty="0" err="1"/>
              <a:t>tartean</a:t>
            </a:r>
            <a:r>
              <a:rPr lang="es-ES" sz="4000" dirty="0"/>
              <a:t> </a:t>
            </a:r>
            <a:r>
              <a:rPr lang="es-ES" sz="4000" dirty="0" err="1"/>
              <a:t>ibili</a:t>
            </a:r>
            <a:r>
              <a:rPr lang="es-ES" sz="4000" dirty="0"/>
              <a:t> zen.</a:t>
            </a:r>
          </a:p>
          <a:p>
            <a:r>
              <a:rPr lang="es-ES" sz="4000" dirty="0"/>
              <a:t>	</a:t>
            </a:r>
            <a:endParaRPr lang="es-ES" sz="300" dirty="0"/>
          </a:p>
          <a:p>
            <a:pPr marL="285750" indent="-285750">
              <a:buFontTx/>
              <a:buChar char="-"/>
            </a:pPr>
            <a:endParaRPr lang="es-ES" sz="300" dirty="0"/>
          </a:p>
          <a:p>
            <a:pPr marL="285750" indent="-285750">
              <a:buFontTx/>
              <a:buChar char="-"/>
            </a:pPr>
            <a:endParaRPr lang="es-ES" sz="300" dirty="0"/>
          </a:p>
          <a:p>
            <a:pPr marL="285750" indent="-285750">
              <a:buFontTx/>
              <a:buChar char="-"/>
            </a:pPr>
            <a:endParaRPr lang="es-ES" sz="300" dirty="0"/>
          </a:p>
        </p:txBody>
      </p:sp>
    </p:spTree>
    <p:extLst>
      <p:ext uri="{BB962C8B-B14F-4D97-AF65-F5344CB8AC3E}">
        <p14:creationId xmlns:p14="http://schemas.microsoft.com/office/powerpoint/2010/main" val="263688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CE29EADC-6270-4487-A774-BBD33B516724}"/>
              </a:ext>
            </a:extLst>
          </p:cNvPr>
          <p:cNvSpPr txBox="1"/>
          <p:nvPr/>
        </p:nvSpPr>
        <p:spPr>
          <a:xfrm>
            <a:off x="98474" y="1541417"/>
            <a:ext cx="118496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	</a:t>
            </a:r>
            <a:r>
              <a:rPr lang="es-ES" sz="3600" dirty="0" err="1"/>
              <a:t>Oñatiko</a:t>
            </a:r>
            <a:r>
              <a:rPr lang="es-ES" sz="3600" dirty="0"/>
              <a:t> </a:t>
            </a:r>
            <a:r>
              <a:rPr lang="es-ES" sz="3600" dirty="0" err="1"/>
              <a:t>Makalena</a:t>
            </a:r>
            <a:r>
              <a:rPr lang="es-ES" sz="3600" dirty="0"/>
              <a:t> </a:t>
            </a:r>
            <a:r>
              <a:rPr lang="es-ES" sz="3600" dirty="0" err="1"/>
              <a:t>elkartekoekin</a:t>
            </a:r>
            <a:r>
              <a:rPr lang="es-ES" sz="3600" dirty="0"/>
              <a:t> </a:t>
            </a:r>
            <a:r>
              <a:rPr lang="es-ES" sz="3600" dirty="0" err="1"/>
              <a:t>sarritan</a:t>
            </a:r>
            <a:r>
              <a:rPr lang="es-ES" sz="3600" dirty="0"/>
              <a:t> </a:t>
            </a:r>
            <a:r>
              <a:rPr lang="es-ES" sz="3600" dirty="0" err="1"/>
              <a:t>egin</a:t>
            </a:r>
            <a:r>
              <a:rPr lang="es-ES" sz="3600" dirty="0"/>
              <a:t> du </a:t>
            </a:r>
            <a:r>
              <a:rPr lang="es-ES" sz="3600" dirty="0" err="1" smtClean="0"/>
              <a:t>lan</a:t>
            </a:r>
            <a:r>
              <a:rPr lang="es-ES" sz="3600" dirty="0" smtClean="0"/>
              <a:t>.</a:t>
            </a:r>
            <a:endParaRPr lang="es-ES" sz="3600" dirty="0"/>
          </a:p>
          <a:p>
            <a:r>
              <a:rPr lang="es-ES" sz="3600" dirty="0"/>
              <a:t> 	</a:t>
            </a:r>
            <a:r>
              <a:rPr lang="es-ES" sz="3600" dirty="0" err="1"/>
              <a:t>Iñazio</a:t>
            </a:r>
            <a:r>
              <a:rPr lang="es-ES" sz="3600" dirty="0"/>
              <a:t> </a:t>
            </a:r>
            <a:r>
              <a:rPr lang="es-ES" sz="3600" dirty="0" err="1"/>
              <a:t>Irizarrekin</a:t>
            </a:r>
            <a:r>
              <a:rPr lang="es-ES" sz="3600" dirty="0"/>
              <a:t> </a:t>
            </a:r>
            <a:r>
              <a:rPr lang="es-ES" sz="3600" dirty="0" err="1"/>
              <a:t>hiru</a:t>
            </a:r>
            <a:r>
              <a:rPr lang="es-ES" sz="3600" dirty="0"/>
              <a:t> obra  </a:t>
            </a:r>
            <a:r>
              <a:rPr lang="es-ES" sz="3600" dirty="0" err="1"/>
              <a:t>moldatu</a:t>
            </a:r>
            <a:r>
              <a:rPr lang="es-ES" sz="3600" dirty="0"/>
              <a:t> eta </a:t>
            </a:r>
            <a:r>
              <a:rPr lang="es-ES" sz="3600" dirty="0" err="1"/>
              <a:t>taularatu</a:t>
            </a:r>
            <a:r>
              <a:rPr lang="es-ES" sz="3600" dirty="0"/>
              <a:t> </a:t>
            </a:r>
            <a:r>
              <a:rPr lang="es-ES" sz="3600" dirty="0" err="1"/>
              <a:t>ditu</a:t>
            </a:r>
            <a:r>
              <a:rPr lang="es-ES" sz="3600" dirty="0"/>
              <a:t> </a:t>
            </a:r>
            <a:r>
              <a:rPr lang="es-ES" sz="3600" dirty="0" err="1"/>
              <a:t>talde</a:t>
            </a:r>
            <a:r>
              <a:rPr lang="es-ES" sz="3600" dirty="0"/>
              <a:t> </a:t>
            </a:r>
            <a:r>
              <a:rPr lang="es-ES" sz="3600" dirty="0" err="1" smtClean="0"/>
              <a:t>horrentzat</a:t>
            </a:r>
            <a:r>
              <a:rPr lang="es-ES" sz="3600" dirty="0"/>
              <a:t>:</a:t>
            </a:r>
            <a:endParaRPr lang="es-ES" sz="3600" dirty="0" smtClean="0"/>
          </a:p>
          <a:p>
            <a:endParaRPr lang="es-ES" sz="3600" dirty="0"/>
          </a:p>
          <a:p>
            <a:pPr marL="742950" lvl="1" indent="-285750">
              <a:buFontTx/>
              <a:buChar char="-"/>
            </a:pPr>
            <a:r>
              <a:rPr lang="es-ES" sz="4400" dirty="0"/>
              <a:t>- </a:t>
            </a:r>
            <a:r>
              <a:rPr lang="es-ES" sz="4400" dirty="0" err="1"/>
              <a:t>Unibertsitatea</a:t>
            </a:r>
            <a:r>
              <a:rPr lang="es-ES" sz="4400" dirty="0"/>
              <a:t> 1760</a:t>
            </a:r>
          </a:p>
          <a:p>
            <a:pPr marL="742950" lvl="1" indent="-285750">
              <a:buFontTx/>
              <a:buChar char="-"/>
            </a:pPr>
            <a:r>
              <a:rPr lang="es-ES" sz="4400" dirty="0"/>
              <a:t>- </a:t>
            </a:r>
            <a:r>
              <a:rPr lang="es-ES" sz="4400" dirty="0" err="1"/>
              <a:t>Anexiñua</a:t>
            </a:r>
            <a:endParaRPr lang="es-ES" sz="4400" dirty="0"/>
          </a:p>
          <a:p>
            <a:pPr marL="742950" lvl="1" indent="-285750">
              <a:buFontTx/>
              <a:buChar char="-"/>
            </a:pPr>
            <a:r>
              <a:rPr lang="es-ES" sz="4400" dirty="0" smtClean="0"/>
              <a:t>- OÑATIKO </a:t>
            </a:r>
            <a:r>
              <a:rPr lang="es-ES" sz="4400" dirty="0" err="1"/>
              <a:t>Hitzarmena</a:t>
            </a:r>
            <a:r>
              <a:rPr lang="es-ES" sz="4400" dirty="0"/>
              <a:t>.</a:t>
            </a:r>
          </a:p>
          <a:p>
            <a:pPr marL="742950" lvl="1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9A6854A9-A4B0-4C06-9F92-52527274B836}"/>
              </a:ext>
            </a:extLst>
          </p:cNvPr>
          <p:cNvSpPr txBox="1">
            <a:spLocks/>
          </p:cNvSpPr>
          <p:nvPr/>
        </p:nvSpPr>
        <p:spPr>
          <a:xfrm>
            <a:off x="4952907" y="115768"/>
            <a:ext cx="5281749" cy="864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smtClean="0">
                <a:solidFill>
                  <a:srgbClr val="FFFF00"/>
                </a:solidFill>
              </a:rPr>
              <a:t>ANTZERKIA</a:t>
            </a:r>
            <a:endParaRPr lang="es-ES_tradnl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7893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D8C0D36-051F-49D5-B19C-EE344774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607" y="-1516899"/>
            <a:ext cx="10146186" cy="2511835"/>
          </a:xfrm>
        </p:spPr>
        <p:txBody>
          <a:bodyPr/>
          <a:lstStyle/>
          <a:p>
            <a:r>
              <a:rPr lang="es-ES"/>
              <a:t>EZIN AHAZTU…</a:t>
            </a:r>
            <a:endParaRPr lang="es-ES_tradnl" dirty="0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80B1CBB-3215-4A93-855E-C35E01C3F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20745186">
            <a:off x="1024467" y="1911927"/>
            <a:ext cx="10144654" cy="2736273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FFFF00"/>
                </a:solidFill>
              </a:rPr>
              <a:t>LAIXAN</a:t>
            </a:r>
            <a:r>
              <a:rPr lang="es-ES" sz="4000" dirty="0"/>
              <a:t>, </a:t>
            </a:r>
            <a:r>
              <a:rPr lang="es-ES" sz="4000" b="1" dirty="0">
                <a:solidFill>
                  <a:srgbClr val="92D050"/>
                </a:solidFill>
              </a:rPr>
              <a:t>KAPIRIXO</a:t>
            </a:r>
            <a:r>
              <a:rPr lang="es-ES" sz="4000" dirty="0"/>
              <a:t>, </a:t>
            </a:r>
            <a:r>
              <a:rPr lang="es-ES" sz="4000" b="1" dirty="0">
                <a:solidFill>
                  <a:srgbClr val="C00000"/>
                </a:solidFill>
              </a:rPr>
              <a:t>EUSKO </a:t>
            </a:r>
            <a:r>
              <a:rPr lang="es-ES" sz="4000" b="1" dirty="0" smtClean="0">
                <a:solidFill>
                  <a:srgbClr val="C00000"/>
                </a:solidFill>
              </a:rPr>
              <a:t>IKASKUNTZA</a:t>
            </a:r>
            <a:r>
              <a:rPr lang="es-ES" sz="4000" b="1" dirty="0" smtClean="0"/>
              <a:t>,</a:t>
            </a:r>
            <a:r>
              <a:rPr lang="es-ES" sz="4000" b="1" dirty="0" smtClean="0">
                <a:solidFill>
                  <a:srgbClr val="C00000"/>
                </a:solidFill>
              </a:rPr>
              <a:t>  </a:t>
            </a:r>
            <a:r>
              <a:rPr lang="es-ES" sz="4000" b="1" dirty="0">
                <a:solidFill>
                  <a:srgbClr val="00B0F0"/>
                </a:solidFill>
              </a:rPr>
              <a:t>EUSKALERRIAREN ADISKIDEEN ELKARTEA…</a:t>
            </a:r>
            <a:endParaRPr lang="es-ES_tradnl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3379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magen que contiene interior, sentado&#10;&#10;Descripción generada con confianza alta">
            <a:extLst>
              <a:ext uri="{FF2B5EF4-FFF2-40B4-BE49-F238E27FC236}">
                <a16:creationId xmlns="" xmlns:a16="http://schemas.microsoft.com/office/drawing/2014/main" id="{CFD580F5-E7BF-4C1D-BEFD-4A4601EBA8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22" name="Picture 21" descr="Imagen que contiene sentado&#10;&#10;Descripción generada con confianza alta">
            <a:extLst>
              <a:ext uri="{FF2B5EF4-FFF2-40B4-BE49-F238E27FC236}">
                <a16:creationId xmlns="" xmlns:a16="http://schemas.microsoft.com/office/drawing/2014/main" id="{F0F06750-78FE-4472-8DA5-14CF3336F8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pic>
        <p:nvPicPr>
          <p:cNvPr id="6" name="Marcador de posición de imagen 5" descr="Imagen que contiene hierba, árbol, cielo, exterior&#10;&#10;Descripción generada con confianza muy alta">
            <a:extLst>
              <a:ext uri="{FF2B5EF4-FFF2-40B4-BE49-F238E27FC236}">
                <a16:creationId xmlns="" xmlns:a16="http://schemas.microsoft.com/office/drawing/2014/main" id="{690983B5-1CF5-4C59-A9B9-BD8DD135FA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>
            <a:alphaModFix amt="40000"/>
            <a:extLst/>
          </a:blip>
          <a:srcRect t="15377" b="9623"/>
          <a:stretch/>
        </p:blipFill>
        <p:spPr>
          <a:xfrm>
            <a:off x="0" y="132532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D6BEE3-B3B5-497A-8F6B-6783E529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0" y="1336025"/>
            <a:ext cx="9448800" cy="26020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Artixa</a:t>
            </a:r>
            <a:r>
              <a:rPr lang="en-US" sz="6000" dirty="0"/>
              <a:t> </a:t>
            </a:r>
            <a:r>
              <a:rPr lang="en-US" sz="6000" smtClean="0"/>
              <a:t>kulturA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 </a:t>
            </a:r>
            <a:r>
              <a:rPr lang="en-US" sz="6000" dirty="0" err="1"/>
              <a:t>elkartea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7993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7.40741E-7 L 0.20104 0.2590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12940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3068</TotalTime>
  <Words>468</Words>
  <Application>Microsoft Office PowerPoint</Application>
  <PresentationFormat>Pertsonalizatua</PresentationFormat>
  <Paragraphs>125</Paragraphs>
  <Slides>26</Slides>
  <Notes>0</Notes>
  <HiddenSlides>0</HiddenSlides>
  <MMClips>1</MMClips>
  <ScaleCrop>false</ScaleCrop>
  <HeadingPairs>
    <vt:vector size="6" baseType="variant">
      <vt:variant>
        <vt:lpstr>Gaia</vt:lpstr>
      </vt:variant>
      <vt:variant>
        <vt:i4>1</vt:i4>
      </vt:variant>
      <vt:variant>
        <vt:lpstr>Diapositiben tituluak</vt:lpstr>
      </vt:variant>
      <vt:variant>
        <vt:i4>26</vt:i4>
      </vt:variant>
      <vt:variant>
        <vt:lpstr>Aurkezpen pertsonalizatuak</vt:lpstr>
      </vt:variant>
      <vt:variant>
        <vt:i4>1</vt:i4>
      </vt:variant>
    </vt:vector>
  </HeadingPairs>
  <TitlesOfParts>
    <vt:vector size="28" baseType="lpstr">
      <vt:lpstr>Estela de condensación</vt:lpstr>
      <vt:lpstr>JERARDO ELORTZA EGAÑA  </vt:lpstr>
      <vt:lpstr>PowerPoint-eko aurkezpena</vt:lpstr>
      <vt:lpstr>HAURTZAROA</vt:lpstr>
      <vt:lpstr>Haurtzaroko eskolak</vt:lpstr>
      <vt:lpstr>Maristak</vt:lpstr>
      <vt:lpstr>Seminarioan</vt:lpstr>
      <vt:lpstr>DONOSTIAKO SEMINARIOAN</vt:lpstr>
      <vt:lpstr>Euskaraz Saturraranen baino gutxiago egiten zen, ofizialki behinik behin.</vt:lpstr>
      <vt:lpstr>PowerPoint-eko aurkezpena</vt:lpstr>
      <vt:lpstr>PowerPoint-eko aurkezpena</vt:lpstr>
      <vt:lpstr>Eusko Jaurlaritzaren Kultura sailean (1998 -1999)</vt:lpstr>
      <vt:lpstr>Eusko Jaurlaritzaren Kultura saileKO HIZKUNTZA POLITIKARAKO SAILBURUORDETZAK</vt:lpstr>
      <vt:lpstr>HITZALDIAK</vt:lpstr>
      <vt:lpstr>HITZALDIAK</vt:lpstr>
      <vt:lpstr>Bakarkako argitalpen lanak</vt:lpstr>
      <vt:lpstr>PowerPoint-eko aurkezpena</vt:lpstr>
      <vt:lpstr>ELKARLANEAN argitaraTUTAKO lanak</vt:lpstr>
      <vt:lpstr>PowerPoint-eko aurkezpena</vt:lpstr>
      <vt:lpstr>jarraipena</vt:lpstr>
      <vt:lpstr>Hainbat idazlan kaleratuak honako aldizkari eta periodikotan</vt:lpstr>
      <vt:lpstr>egunkariak</vt:lpstr>
      <vt:lpstr>ITZULPENAK</vt:lpstr>
      <vt:lpstr>ANTZERKIA</vt:lpstr>
      <vt:lpstr>PowerPoint-eko aurkezpena</vt:lpstr>
      <vt:lpstr>EZIN AHAZTU…</vt:lpstr>
      <vt:lpstr>Artixa kulturA  elkartea</vt:lpstr>
      <vt:lpstr>jerardo aurkezpena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JERARDO ELORTZA EGAÑA</dc:title>
  <dc:creator>Mikel Alberdi Larrañaga</dc:creator>
  <cp:lastModifiedBy>portatil</cp:lastModifiedBy>
  <cp:revision>137</cp:revision>
  <cp:lastPrinted>2018-03-19T14:19:49Z</cp:lastPrinted>
  <dcterms:created xsi:type="dcterms:W3CDTF">2018-03-05T20:08:01Z</dcterms:created>
  <dcterms:modified xsi:type="dcterms:W3CDTF">2018-06-01T09:22:50Z</dcterms:modified>
</cp:coreProperties>
</file>